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Inter" panose="020B0604020202020204" charset="0"/>
      <p:regular r:id="rId11"/>
    </p:embeddedFont>
    <p:embeddedFont>
      <p:font typeface="Inter Medium" panose="020B0604020202020204" charset="0"/>
      <p:regular r:id="rId12"/>
    </p:embeddedFont>
    <p:embeddedFont>
      <p:font typeface="Red Hat Display Bold"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78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svg>
</file>

<file path=ppt/media/image3.jpeg>
</file>

<file path=ppt/media/image4.pn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28099" y="1539161"/>
            <a:ext cx="7719139" cy="771913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5" name="Group 5"/>
          <p:cNvGrpSpPr/>
          <p:nvPr/>
        </p:nvGrpSpPr>
        <p:grpSpPr>
          <a:xfrm>
            <a:off x="15596960" y="1539161"/>
            <a:ext cx="7719139" cy="771913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8" name="Freeform 8"/>
          <p:cNvSpPr/>
          <p:nvPr/>
        </p:nvSpPr>
        <p:spPr>
          <a:xfrm>
            <a:off x="736630" y="6009010"/>
            <a:ext cx="2469284" cy="4409435"/>
          </a:xfrm>
          <a:custGeom>
            <a:avLst/>
            <a:gdLst/>
            <a:ahLst/>
            <a:cxnLst/>
            <a:rect l="l" t="t" r="r" b="b"/>
            <a:pathLst>
              <a:path w="2469284" h="4409435">
                <a:moveTo>
                  <a:pt x="0" y="0"/>
                </a:moveTo>
                <a:lnTo>
                  <a:pt x="2469283" y="0"/>
                </a:lnTo>
                <a:lnTo>
                  <a:pt x="2469283" y="4409435"/>
                </a:lnTo>
                <a:lnTo>
                  <a:pt x="0" y="440943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flipH="1">
            <a:off x="15082087" y="6009010"/>
            <a:ext cx="2469284" cy="4409435"/>
          </a:xfrm>
          <a:custGeom>
            <a:avLst/>
            <a:gdLst/>
            <a:ahLst/>
            <a:cxnLst/>
            <a:rect l="l" t="t" r="r" b="b"/>
            <a:pathLst>
              <a:path w="2469284" h="4409435">
                <a:moveTo>
                  <a:pt x="2469283" y="0"/>
                </a:moveTo>
                <a:lnTo>
                  <a:pt x="0" y="0"/>
                </a:lnTo>
                <a:lnTo>
                  <a:pt x="0" y="4409435"/>
                </a:lnTo>
                <a:lnTo>
                  <a:pt x="2469283" y="4409435"/>
                </a:lnTo>
                <a:lnTo>
                  <a:pt x="2469283"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1030217" y="1013257"/>
            <a:ext cx="860074" cy="333578"/>
            <a:chOff x="0" y="0"/>
            <a:chExt cx="1146765" cy="444771"/>
          </a:xfrm>
        </p:grpSpPr>
        <p:grpSp>
          <p:nvGrpSpPr>
            <p:cNvPr id="11" name="Group 11"/>
            <p:cNvGrpSpPr/>
            <p:nvPr/>
          </p:nvGrpSpPr>
          <p:grpSpPr>
            <a:xfrm>
              <a:off x="0" y="0"/>
              <a:ext cx="444771" cy="44477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14" name="Group 14"/>
            <p:cNvGrpSpPr/>
            <p:nvPr/>
          </p:nvGrpSpPr>
          <p:grpSpPr>
            <a:xfrm>
              <a:off x="701994" y="0"/>
              <a:ext cx="444771" cy="444771"/>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grpSp>
        <p:nvGrpSpPr>
          <p:cNvPr id="17" name="Group 17"/>
          <p:cNvGrpSpPr/>
          <p:nvPr/>
        </p:nvGrpSpPr>
        <p:grpSpPr>
          <a:xfrm>
            <a:off x="16397710" y="1028700"/>
            <a:ext cx="860074" cy="333578"/>
            <a:chOff x="0" y="0"/>
            <a:chExt cx="1146765" cy="444771"/>
          </a:xfrm>
        </p:grpSpPr>
        <p:grpSp>
          <p:nvGrpSpPr>
            <p:cNvPr id="18" name="Group 18"/>
            <p:cNvGrpSpPr/>
            <p:nvPr/>
          </p:nvGrpSpPr>
          <p:grpSpPr>
            <a:xfrm>
              <a:off x="0" y="0"/>
              <a:ext cx="444771" cy="444771"/>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21" name="Group 21"/>
            <p:cNvGrpSpPr/>
            <p:nvPr/>
          </p:nvGrpSpPr>
          <p:grpSpPr>
            <a:xfrm>
              <a:off x="701994" y="0"/>
              <a:ext cx="444771" cy="444771"/>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sp>
        <p:nvSpPr>
          <p:cNvPr id="24" name="TextBox 24"/>
          <p:cNvSpPr txBox="1"/>
          <p:nvPr/>
        </p:nvSpPr>
        <p:spPr>
          <a:xfrm>
            <a:off x="3620867" y="2514803"/>
            <a:ext cx="11046265" cy="1950094"/>
          </a:xfrm>
          <a:prstGeom prst="rect">
            <a:avLst/>
          </a:prstGeom>
        </p:spPr>
        <p:txBody>
          <a:bodyPr lIns="0" tIns="0" rIns="0" bIns="0" rtlCol="0" anchor="t">
            <a:spAutoFit/>
          </a:bodyPr>
          <a:lstStyle/>
          <a:p>
            <a:pPr algn="ctr">
              <a:lnSpc>
                <a:spcPts val="15938"/>
              </a:lnSpc>
              <a:spcBef>
                <a:spcPct val="0"/>
              </a:spcBef>
            </a:pPr>
            <a:r>
              <a:rPr lang="en-US" sz="11384" b="1">
                <a:solidFill>
                  <a:srgbClr val="000000"/>
                </a:solidFill>
                <a:latin typeface="Red Hat Display Bold"/>
                <a:ea typeface="Red Hat Display Bold"/>
                <a:cs typeface="Red Hat Display Bold"/>
                <a:sym typeface="Red Hat Display Bold"/>
              </a:rPr>
              <a:t>AURA</a:t>
            </a:r>
          </a:p>
        </p:txBody>
      </p:sp>
      <p:sp>
        <p:nvSpPr>
          <p:cNvPr id="25" name="TextBox 25"/>
          <p:cNvSpPr txBox="1"/>
          <p:nvPr/>
        </p:nvSpPr>
        <p:spPr>
          <a:xfrm>
            <a:off x="3457797" y="4567410"/>
            <a:ext cx="11257787" cy="1576915"/>
          </a:xfrm>
          <a:prstGeom prst="rect">
            <a:avLst/>
          </a:prstGeom>
        </p:spPr>
        <p:txBody>
          <a:bodyPr lIns="0" tIns="0" rIns="0" bIns="0" rtlCol="0" anchor="t">
            <a:spAutoFit/>
          </a:bodyPr>
          <a:lstStyle/>
          <a:p>
            <a:pPr algn="ctr">
              <a:lnSpc>
                <a:spcPts val="6357"/>
              </a:lnSpc>
              <a:spcBef>
                <a:spcPct val="0"/>
              </a:spcBef>
            </a:pPr>
            <a:r>
              <a:rPr lang="en-US" sz="4540" b="1" spc="1362">
                <a:solidFill>
                  <a:srgbClr val="000000"/>
                </a:solidFill>
                <a:latin typeface="Red Hat Display Bold"/>
                <a:ea typeface="Red Hat Display Bold"/>
                <a:cs typeface="Red Hat Display Bold"/>
                <a:sym typeface="Red Hat Display Bold"/>
              </a:rPr>
              <a:t>AUTOMATED ROAD HEALTH ANALYZER</a:t>
            </a:r>
          </a:p>
        </p:txBody>
      </p:sp>
      <p:sp>
        <p:nvSpPr>
          <p:cNvPr id="26" name="TextBox 26"/>
          <p:cNvSpPr txBox="1"/>
          <p:nvPr/>
        </p:nvSpPr>
        <p:spPr>
          <a:xfrm>
            <a:off x="2981461" y="7830822"/>
            <a:ext cx="12325078" cy="727710"/>
          </a:xfrm>
          <a:prstGeom prst="rect">
            <a:avLst/>
          </a:prstGeom>
        </p:spPr>
        <p:txBody>
          <a:bodyPr lIns="0" tIns="0" rIns="0" bIns="0" rtlCol="0" anchor="t">
            <a:spAutoFit/>
          </a:bodyPr>
          <a:lstStyle/>
          <a:p>
            <a:pPr algn="ctr">
              <a:lnSpc>
                <a:spcPts val="2939"/>
              </a:lnSpc>
              <a:spcBef>
                <a:spcPct val="0"/>
              </a:spcBef>
            </a:pPr>
            <a:r>
              <a:rPr lang="en-US" sz="2099">
                <a:solidFill>
                  <a:srgbClr val="000000"/>
                </a:solidFill>
                <a:latin typeface="Inter"/>
                <a:ea typeface="Inter"/>
                <a:cs typeface="Inter"/>
                <a:sym typeface="Inter"/>
              </a:rPr>
              <a:t>An intelligent edge computing platform that uses sensor fusion to automatically detect, classify, and report road hazards in real-time.</a:t>
            </a:r>
          </a:p>
        </p:txBody>
      </p:sp>
      <p:sp>
        <p:nvSpPr>
          <p:cNvPr id="27" name="TextBox 27"/>
          <p:cNvSpPr txBox="1"/>
          <p:nvPr/>
        </p:nvSpPr>
        <p:spPr>
          <a:xfrm>
            <a:off x="6270197" y="990600"/>
            <a:ext cx="5632987" cy="412750"/>
          </a:xfrm>
          <a:prstGeom prst="rect">
            <a:avLst/>
          </a:prstGeom>
        </p:spPr>
        <p:txBody>
          <a:bodyPr lIns="0" tIns="0" rIns="0" bIns="0" rtlCol="0" anchor="t">
            <a:spAutoFit/>
          </a:bodyPr>
          <a:lstStyle/>
          <a:p>
            <a:pPr algn="ctr">
              <a:lnSpc>
                <a:spcPts val="3499"/>
              </a:lnSpc>
              <a:spcBef>
                <a:spcPct val="0"/>
              </a:spcBef>
            </a:pPr>
            <a:r>
              <a:rPr lang="en-US" sz="2499" b="1">
                <a:solidFill>
                  <a:srgbClr val="FF3131"/>
                </a:solidFill>
                <a:latin typeface="Inter Medium"/>
                <a:ea typeface="Inter Medium"/>
                <a:cs typeface="Inter Medium"/>
                <a:sym typeface="Inter Medium"/>
              </a:rPr>
              <a:t>BABU BANARASI DAS UNIVERSITY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8924722"/>
            <a:ext cx="860074" cy="333578"/>
            <a:chOff x="0" y="0"/>
            <a:chExt cx="1146765" cy="444771"/>
          </a:xfrm>
        </p:grpSpPr>
        <p:grpSp>
          <p:nvGrpSpPr>
            <p:cNvPr id="3" name="Group 3"/>
            <p:cNvGrpSpPr/>
            <p:nvPr/>
          </p:nvGrpSpPr>
          <p:grpSpPr>
            <a:xfrm>
              <a:off x="0" y="0"/>
              <a:ext cx="444771" cy="44477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6" name="Group 6"/>
            <p:cNvGrpSpPr/>
            <p:nvPr/>
          </p:nvGrpSpPr>
          <p:grpSpPr>
            <a:xfrm>
              <a:off x="701994" y="0"/>
              <a:ext cx="444771" cy="44477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grpSp>
        <p:nvGrpSpPr>
          <p:cNvPr id="9" name="Group 9"/>
          <p:cNvGrpSpPr/>
          <p:nvPr/>
        </p:nvGrpSpPr>
        <p:grpSpPr>
          <a:xfrm>
            <a:off x="9490910" y="2087176"/>
            <a:ext cx="7768390" cy="7171124"/>
            <a:chOff x="0" y="0"/>
            <a:chExt cx="937097" cy="865049"/>
          </a:xfrm>
        </p:grpSpPr>
        <p:sp>
          <p:nvSpPr>
            <p:cNvPr id="10" name="Freeform 10"/>
            <p:cNvSpPr/>
            <p:nvPr/>
          </p:nvSpPr>
          <p:spPr>
            <a:xfrm>
              <a:off x="0" y="0"/>
              <a:ext cx="937097" cy="865049"/>
            </a:xfrm>
            <a:custGeom>
              <a:avLst/>
              <a:gdLst/>
              <a:ahLst/>
              <a:cxnLst/>
              <a:rect l="l" t="t" r="r" b="b"/>
              <a:pathLst>
                <a:path w="937097" h="865049">
                  <a:moveTo>
                    <a:pt x="22922" y="0"/>
                  </a:moveTo>
                  <a:lnTo>
                    <a:pt x="914176" y="0"/>
                  </a:lnTo>
                  <a:cubicBezTo>
                    <a:pt x="926835" y="0"/>
                    <a:pt x="937097" y="10262"/>
                    <a:pt x="937097" y="22922"/>
                  </a:cubicBezTo>
                  <a:lnTo>
                    <a:pt x="937097" y="842128"/>
                  </a:lnTo>
                  <a:cubicBezTo>
                    <a:pt x="937097" y="854787"/>
                    <a:pt x="926835" y="865049"/>
                    <a:pt x="914176" y="865049"/>
                  </a:cubicBezTo>
                  <a:lnTo>
                    <a:pt x="22922" y="865049"/>
                  </a:lnTo>
                  <a:cubicBezTo>
                    <a:pt x="10262" y="865049"/>
                    <a:pt x="0" y="854787"/>
                    <a:pt x="0" y="842128"/>
                  </a:cubicBezTo>
                  <a:lnTo>
                    <a:pt x="0" y="22922"/>
                  </a:lnTo>
                  <a:cubicBezTo>
                    <a:pt x="0" y="10262"/>
                    <a:pt x="10262" y="0"/>
                    <a:pt x="22922" y="0"/>
                  </a:cubicBezTo>
                  <a:close/>
                </a:path>
              </a:pathLst>
            </a:custGeom>
            <a:blipFill>
              <a:blip r:embed="rId2"/>
              <a:stretch>
                <a:fillRect l="-12983" r="-12983"/>
              </a:stretch>
            </a:blipFill>
          </p:spPr>
        </p:sp>
      </p:grpSp>
      <p:sp>
        <p:nvSpPr>
          <p:cNvPr id="11" name="TextBox 11"/>
          <p:cNvSpPr txBox="1"/>
          <p:nvPr/>
        </p:nvSpPr>
        <p:spPr>
          <a:xfrm>
            <a:off x="931924" y="2010976"/>
            <a:ext cx="8212076" cy="1261109"/>
          </a:xfrm>
          <a:prstGeom prst="rect">
            <a:avLst/>
          </a:prstGeom>
        </p:spPr>
        <p:txBody>
          <a:bodyPr lIns="0" tIns="0" rIns="0" bIns="0" rtlCol="0" anchor="t">
            <a:spAutoFit/>
          </a:bodyPr>
          <a:lstStyle/>
          <a:p>
            <a:pPr algn="l">
              <a:lnSpc>
                <a:spcPts val="5040"/>
              </a:lnSpc>
              <a:spcBef>
                <a:spcPct val="0"/>
              </a:spcBef>
            </a:pPr>
            <a:r>
              <a:rPr lang="en-US" sz="3600" b="1">
                <a:solidFill>
                  <a:srgbClr val="000000"/>
                </a:solidFill>
                <a:latin typeface="Red Hat Display Bold"/>
                <a:ea typeface="Red Hat Display Bold"/>
                <a:cs typeface="Red Hat Display Bold"/>
                <a:sym typeface="Red Hat Display Bold"/>
              </a:rPr>
              <a:t>THE PROBLEM: THE MANUAL PROCESS IS BROKEN</a:t>
            </a:r>
          </a:p>
        </p:txBody>
      </p:sp>
      <p:sp>
        <p:nvSpPr>
          <p:cNvPr id="12" name="TextBox 12"/>
          <p:cNvSpPr txBox="1"/>
          <p:nvPr/>
        </p:nvSpPr>
        <p:spPr>
          <a:xfrm>
            <a:off x="731341" y="3566086"/>
            <a:ext cx="8412659" cy="5226766"/>
          </a:xfrm>
          <a:prstGeom prst="rect">
            <a:avLst/>
          </a:prstGeom>
        </p:spPr>
        <p:txBody>
          <a:bodyPr lIns="0" tIns="0" rIns="0" bIns="0" rtlCol="0" anchor="t">
            <a:spAutoFit/>
          </a:bodyPr>
          <a:lstStyle/>
          <a:p>
            <a:pPr marL="587642" lvl="1" indent="-293821" algn="just">
              <a:lnSpc>
                <a:spcPts val="3810"/>
              </a:lnSpc>
              <a:buFont typeface="Arial"/>
              <a:buChar char="•"/>
            </a:pPr>
            <a:r>
              <a:rPr lang="en-US" sz="2721">
                <a:solidFill>
                  <a:srgbClr val="000000"/>
                </a:solidFill>
                <a:latin typeface="Inter"/>
                <a:ea typeface="Inter"/>
                <a:cs typeface="Inter"/>
                <a:sym typeface="Inter"/>
              </a:rPr>
              <a:t>For Drivers: Hitting a pothole means worrying about damage, trying to remember a vague location, and filing a report that likely gets lost. It's a frustrating, manual process with no guarantee of a fix.</a:t>
            </a:r>
          </a:p>
          <a:p>
            <a:pPr marL="587642" lvl="1" indent="-293821" algn="just">
              <a:lnSpc>
                <a:spcPts val="3810"/>
              </a:lnSpc>
              <a:spcBef>
                <a:spcPct val="0"/>
              </a:spcBef>
              <a:buFont typeface="Arial"/>
              <a:buChar char="•"/>
            </a:pPr>
            <a:r>
              <a:rPr lang="en-US" sz="2721">
                <a:solidFill>
                  <a:srgbClr val="000000"/>
                </a:solidFill>
                <a:latin typeface="Inter"/>
                <a:ea typeface="Inter"/>
                <a:cs typeface="Inter"/>
                <a:sym typeface="Inter"/>
              </a:rPr>
              <a:t>For Cities: Without accurate, real-time data on where and how severe road damage is, they cannot prioritize repairs effectively, leading to wasted resources and unsafe roads for everyone.</a:t>
            </a:r>
          </a:p>
          <a:p>
            <a:pPr algn="just">
              <a:lnSpc>
                <a:spcPts val="3810"/>
              </a:lnSpc>
              <a:spcBef>
                <a:spcPct val="0"/>
              </a:spcBef>
            </a:pPr>
            <a:endParaRPr lang="en-US" sz="2721">
              <a:solidFill>
                <a:srgbClr val="000000"/>
              </a:solidFill>
              <a:latin typeface="Inter"/>
              <a:ea typeface="Inter"/>
              <a:cs typeface="Inter"/>
              <a:sym typeface="Inter"/>
            </a:endParaRPr>
          </a:p>
        </p:txBody>
      </p:sp>
      <p:sp>
        <p:nvSpPr>
          <p:cNvPr id="13" name="TextBox 13"/>
          <p:cNvSpPr txBox="1"/>
          <p:nvPr/>
        </p:nvSpPr>
        <p:spPr>
          <a:xfrm>
            <a:off x="15866051" y="990600"/>
            <a:ext cx="1393249" cy="35623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3413782"/>
            <a:ext cx="7768390" cy="5844518"/>
            <a:chOff x="0" y="0"/>
            <a:chExt cx="937097" cy="705022"/>
          </a:xfrm>
        </p:grpSpPr>
        <p:sp>
          <p:nvSpPr>
            <p:cNvPr id="3" name="Freeform 3"/>
            <p:cNvSpPr/>
            <p:nvPr/>
          </p:nvSpPr>
          <p:spPr>
            <a:xfrm>
              <a:off x="0" y="0"/>
              <a:ext cx="937097" cy="705022"/>
            </a:xfrm>
            <a:custGeom>
              <a:avLst/>
              <a:gdLst/>
              <a:ahLst/>
              <a:cxnLst/>
              <a:rect l="l" t="t" r="r" b="b"/>
              <a:pathLst>
                <a:path w="937097" h="705022">
                  <a:moveTo>
                    <a:pt x="22922" y="0"/>
                  </a:moveTo>
                  <a:lnTo>
                    <a:pt x="914176" y="0"/>
                  </a:lnTo>
                  <a:cubicBezTo>
                    <a:pt x="926835" y="0"/>
                    <a:pt x="937097" y="10262"/>
                    <a:pt x="937097" y="22922"/>
                  </a:cubicBezTo>
                  <a:lnTo>
                    <a:pt x="937097" y="682100"/>
                  </a:lnTo>
                  <a:cubicBezTo>
                    <a:pt x="937097" y="694759"/>
                    <a:pt x="926835" y="705022"/>
                    <a:pt x="914176" y="705022"/>
                  </a:cubicBezTo>
                  <a:lnTo>
                    <a:pt x="22922" y="705022"/>
                  </a:lnTo>
                  <a:cubicBezTo>
                    <a:pt x="10262" y="705022"/>
                    <a:pt x="0" y="694759"/>
                    <a:pt x="0" y="682100"/>
                  </a:cubicBezTo>
                  <a:lnTo>
                    <a:pt x="0" y="22922"/>
                  </a:lnTo>
                  <a:cubicBezTo>
                    <a:pt x="0" y="10262"/>
                    <a:pt x="10262" y="0"/>
                    <a:pt x="22922" y="0"/>
                  </a:cubicBezTo>
                  <a:close/>
                </a:path>
              </a:pathLst>
            </a:custGeom>
            <a:blipFill>
              <a:blip r:embed="rId2"/>
              <a:stretch>
                <a:fillRect t="-16458" b="-16458"/>
              </a:stretch>
            </a:blipFill>
          </p:spPr>
        </p:sp>
      </p:grpSp>
      <p:grpSp>
        <p:nvGrpSpPr>
          <p:cNvPr id="4" name="Group 4"/>
          <p:cNvGrpSpPr/>
          <p:nvPr/>
        </p:nvGrpSpPr>
        <p:grpSpPr>
          <a:xfrm>
            <a:off x="9231319" y="7148374"/>
            <a:ext cx="1512662" cy="1512662"/>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7" name="Group 7"/>
          <p:cNvGrpSpPr/>
          <p:nvPr/>
        </p:nvGrpSpPr>
        <p:grpSpPr>
          <a:xfrm>
            <a:off x="9231319" y="5577651"/>
            <a:ext cx="1512662" cy="1512662"/>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0" name="TextBox 10"/>
          <p:cNvSpPr txBox="1"/>
          <p:nvPr/>
        </p:nvSpPr>
        <p:spPr>
          <a:xfrm>
            <a:off x="1028700" y="952500"/>
            <a:ext cx="8115300" cy="1261109"/>
          </a:xfrm>
          <a:prstGeom prst="rect">
            <a:avLst/>
          </a:prstGeom>
        </p:spPr>
        <p:txBody>
          <a:bodyPr lIns="0" tIns="0" rIns="0" bIns="0" rtlCol="0" anchor="t">
            <a:spAutoFit/>
          </a:bodyPr>
          <a:lstStyle/>
          <a:p>
            <a:pPr algn="l">
              <a:lnSpc>
                <a:spcPts val="5040"/>
              </a:lnSpc>
              <a:spcBef>
                <a:spcPct val="0"/>
              </a:spcBef>
            </a:pPr>
            <a:r>
              <a:rPr lang="en-US" sz="3600" b="1">
                <a:solidFill>
                  <a:srgbClr val="000000"/>
                </a:solidFill>
                <a:latin typeface="Red Hat Display Bold"/>
                <a:ea typeface="Red Hat Display Bold"/>
                <a:cs typeface="Red Hat Display Bold"/>
                <a:sym typeface="Red Hat Display Bold"/>
              </a:rPr>
              <a:t> SOLUTION: AN INTELLIGENT EDGE COMPUTING "BLACK BOX"</a:t>
            </a:r>
          </a:p>
        </p:txBody>
      </p:sp>
      <p:sp>
        <p:nvSpPr>
          <p:cNvPr id="11" name="TextBox 11"/>
          <p:cNvSpPr txBox="1"/>
          <p:nvPr/>
        </p:nvSpPr>
        <p:spPr>
          <a:xfrm>
            <a:off x="9414555" y="945301"/>
            <a:ext cx="8541369" cy="5020801"/>
          </a:xfrm>
          <a:prstGeom prst="rect">
            <a:avLst/>
          </a:prstGeom>
        </p:spPr>
        <p:txBody>
          <a:bodyPr lIns="0" tIns="0" rIns="0" bIns="0" rtlCol="0" anchor="t">
            <a:spAutoFit/>
          </a:bodyPr>
          <a:lstStyle/>
          <a:p>
            <a:pPr algn="just">
              <a:lnSpc>
                <a:spcPts val="3612"/>
              </a:lnSpc>
              <a:spcBef>
                <a:spcPct val="0"/>
              </a:spcBef>
            </a:pPr>
            <a:r>
              <a:rPr lang="en-US" sz="2580">
                <a:solidFill>
                  <a:srgbClr val="000000"/>
                </a:solidFill>
                <a:latin typeface="Inter"/>
                <a:ea typeface="Inter"/>
                <a:cs typeface="Inter"/>
                <a:sym typeface="Inter"/>
              </a:rPr>
              <a:t>AURA is a smart hardware and App combination that connects to a vehicle's dashcam and impact sensors. It processes all sensor data locally, in real-time. When its AI model confirms a pothole, the "black box" sends only the essential result—a compact data packet containing the precise location, severity score, and a confirmation image—to our server. This efficient approach powers our driver-alert application and the city's hazard map without overwhelming data costs.</a:t>
            </a:r>
          </a:p>
          <a:p>
            <a:pPr algn="just">
              <a:lnSpc>
                <a:spcPts val="3612"/>
              </a:lnSpc>
              <a:spcBef>
                <a:spcPct val="0"/>
              </a:spcBef>
            </a:pPr>
            <a:endParaRPr lang="en-US" sz="2580">
              <a:solidFill>
                <a:srgbClr val="000000"/>
              </a:solidFill>
              <a:latin typeface="Inter"/>
              <a:ea typeface="Inter"/>
              <a:cs typeface="Inter"/>
              <a:sym typeface="Inter"/>
            </a:endParaRPr>
          </a:p>
          <a:p>
            <a:pPr algn="just">
              <a:lnSpc>
                <a:spcPts val="3612"/>
              </a:lnSpc>
              <a:spcBef>
                <a:spcPct val="0"/>
              </a:spcBef>
            </a:pPr>
            <a:endParaRPr lang="en-US" sz="2580">
              <a:solidFill>
                <a:srgbClr val="000000"/>
              </a:solidFill>
              <a:latin typeface="Inter"/>
              <a:ea typeface="Inter"/>
              <a:cs typeface="Inter"/>
              <a:sym typeface="Inter"/>
            </a:endParaRPr>
          </a:p>
        </p:txBody>
      </p:sp>
      <p:sp>
        <p:nvSpPr>
          <p:cNvPr id="12" name="TextBox 12"/>
          <p:cNvSpPr txBox="1"/>
          <p:nvPr/>
        </p:nvSpPr>
        <p:spPr>
          <a:xfrm>
            <a:off x="16562675" y="159612"/>
            <a:ext cx="1393249" cy="35623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03</a:t>
            </a:r>
          </a:p>
        </p:txBody>
      </p:sp>
      <p:grpSp>
        <p:nvGrpSpPr>
          <p:cNvPr id="13" name="Group 13"/>
          <p:cNvGrpSpPr/>
          <p:nvPr/>
        </p:nvGrpSpPr>
        <p:grpSpPr>
          <a:xfrm>
            <a:off x="11178211" y="7148374"/>
            <a:ext cx="6081089" cy="2419443"/>
            <a:chOff x="0" y="0"/>
            <a:chExt cx="8108119" cy="3225924"/>
          </a:xfrm>
        </p:grpSpPr>
        <p:sp>
          <p:nvSpPr>
            <p:cNvPr id="14" name="TextBox 14"/>
            <p:cNvSpPr txBox="1"/>
            <p:nvPr/>
          </p:nvSpPr>
          <p:spPr>
            <a:xfrm>
              <a:off x="0" y="782443"/>
              <a:ext cx="8108119" cy="2443480"/>
            </a:xfrm>
            <a:prstGeom prst="rect">
              <a:avLst/>
            </a:prstGeom>
          </p:spPr>
          <p:txBody>
            <a:bodyPr lIns="0" tIns="0" rIns="0" bIns="0" rtlCol="0" anchor="t">
              <a:spAutoFit/>
            </a:bodyPr>
            <a:lstStyle/>
            <a:p>
              <a:pPr algn="just">
                <a:lnSpc>
                  <a:spcPts val="2939"/>
                </a:lnSpc>
              </a:pPr>
              <a:r>
                <a:rPr lang="en-US" sz="2099">
                  <a:solidFill>
                    <a:srgbClr val="000000"/>
                  </a:solidFill>
                  <a:latin typeface="Inter"/>
                  <a:ea typeface="Inter"/>
                  <a:cs typeface="Inter"/>
                  <a:sym typeface="Inter"/>
                </a:rPr>
                <a:t>Raspberry PI</a:t>
              </a:r>
            </a:p>
            <a:p>
              <a:pPr algn="just">
                <a:lnSpc>
                  <a:spcPts val="2939"/>
                </a:lnSpc>
              </a:pPr>
              <a:r>
                <a:rPr lang="en-US" sz="2099">
                  <a:solidFill>
                    <a:srgbClr val="000000"/>
                  </a:solidFill>
                  <a:latin typeface="Inter"/>
                  <a:ea typeface="Inter"/>
                  <a:cs typeface="Inter"/>
                  <a:sym typeface="Inter"/>
                </a:rPr>
                <a:t>Mpu6050</a:t>
              </a:r>
            </a:p>
            <a:p>
              <a:pPr algn="just">
                <a:lnSpc>
                  <a:spcPts val="2939"/>
                </a:lnSpc>
              </a:pPr>
              <a:r>
                <a:rPr lang="en-US" sz="2099">
                  <a:solidFill>
                    <a:srgbClr val="000000"/>
                  </a:solidFill>
                  <a:latin typeface="Inter"/>
                  <a:ea typeface="Inter"/>
                  <a:cs typeface="Inter"/>
                  <a:sym typeface="Inter"/>
                </a:rPr>
                <a:t>Uttrasonic Sensor</a:t>
              </a:r>
            </a:p>
            <a:p>
              <a:pPr algn="just">
                <a:lnSpc>
                  <a:spcPts val="2939"/>
                </a:lnSpc>
              </a:pPr>
              <a:r>
                <a:rPr lang="en-US" sz="2099">
                  <a:solidFill>
                    <a:srgbClr val="000000"/>
                  </a:solidFill>
                  <a:latin typeface="Inter"/>
                  <a:ea typeface="Inter"/>
                  <a:cs typeface="Inter"/>
                  <a:sym typeface="Inter"/>
                </a:rPr>
                <a:t>Camera Module/Dashcam</a:t>
              </a:r>
            </a:p>
            <a:p>
              <a:pPr algn="just">
                <a:lnSpc>
                  <a:spcPts val="2939"/>
                </a:lnSpc>
                <a:spcBef>
                  <a:spcPct val="0"/>
                </a:spcBef>
              </a:pPr>
              <a:r>
                <a:rPr lang="en-US" sz="2099">
                  <a:solidFill>
                    <a:srgbClr val="000000"/>
                  </a:solidFill>
                  <a:latin typeface="Inter"/>
                  <a:ea typeface="Inter"/>
                  <a:cs typeface="Inter"/>
                  <a:sym typeface="Inter"/>
                </a:rPr>
                <a:t>Microphone</a:t>
              </a:r>
            </a:p>
          </p:txBody>
        </p:sp>
        <p:sp>
          <p:nvSpPr>
            <p:cNvPr id="15" name="TextBox 15"/>
            <p:cNvSpPr txBox="1"/>
            <p:nvPr/>
          </p:nvSpPr>
          <p:spPr>
            <a:xfrm>
              <a:off x="0" y="-38100"/>
              <a:ext cx="5290806" cy="46228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Medium"/>
                  <a:ea typeface="Inter Medium"/>
                  <a:cs typeface="Inter Medium"/>
                  <a:sym typeface="Inter Medium"/>
                </a:rPr>
                <a:t>HARDWARES</a:t>
              </a:r>
            </a:p>
          </p:txBody>
        </p:sp>
      </p:grpSp>
      <p:grpSp>
        <p:nvGrpSpPr>
          <p:cNvPr id="16" name="Group 16"/>
          <p:cNvGrpSpPr/>
          <p:nvPr/>
        </p:nvGrpSpPr>
        <p:grpSpPr>
          <a:xfrm>
            <a:off x="11178211" y="5577651"/>
            <a:ext cx="6081089" cy="1305018"/>
            <a:chOff x="0" y="0"/>
            <a:chExt cx="8108119" cy="1740024"/>
          </a:xfrm>
        </p:grpSpPr>
        <p:sp>
          <p:nvSpPr>
            <p:cNvPr id="17" name="TextBox 17"/>
            <p:cNvSpPr txBox="1"/>
            <p:nvPr/>
          </p:nvSpPr>
          <p:spPr>
            <a:xfrm>
              <a:off x="0" y="782443"/>
              <a:ext cx="8108119" cy="957580"/>
            </a:xfrm>
            <a:prstGeom prst="rect">
              <a:avLst/>
            </a:prstGeom>
          </p:spPr>
          <p:txBody>
            <a:bodyPr lIns="0" tIns="0" rIns="0" bIns="0" rtlCol="0" anchor="t">
              <a:spAutoFit/>
            </a:bodyPr>
            <a:lstStyle/>
            <a:p>
              <a:pPr algn="just">
                <a:lnSpc>
                  <a:spcPts val="2939"/>
                </a:lnSpc>
                <a:spcBef>
                  <a:spcPct val="0"/>
                </a:spcBef>
              </a:pPr>
              <a:r>
                <a:rPr lang="en-US" sz="2099">
                  <a:solidFill>
                    <a:srgbClr val="000000"/>
                  </a:solidFill>
                  <a:latin typeface="Inter"/>
                  <a:ea typeface="Inter"/>
                  <a:cs typeface="Inter"/>
                  <a:sym typeface="Inter"/>
                </a:rPr>
                <a:t>Computer Vision</a:t>
              </a:r>
            </a:p>
            <a:p>
              <a:pPr algn="just">
                <a:lnSpc>
                  <a:spcPts val="2939"/>
                </a:lnSpc>
                <a:spcBef>
                  <a:spcPct val="0"/>
                </a:spcBef>
              </a:pPr>
              <a:r>
                <a:rPr lang="en-US" sz="2099">
                  <a:solidFill>
                    <a:srgbClr val="000000"/>
                  </a:solidFill>
                  <a:latin typeface="Inter"/>
                  <a:ea typeface="Inter"/>
                  <a:cs typeface="Inter"/>
                  <a:sym typeface="Inter"/>
                </a:rPr>
                <a:t>CNN</a:t>
              </a:r>
            </a:p>
          </p:txBody>
        </p:sp>
        <p:sp>
          <p:nvSpPr>
            <p:cNvPr id="18" name="TextBox 18"/>
            <p:cNvSpPr txBox="1"/>
            <p:nvPr/>
          </p:nvSpPr>
          <p:spPr>
            <a:xfrm>
              <a:off x="0" y="-38100"/>
              <a:ext cx="5290806" cy="46228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Medium"/>
                  <a:ea typeface="Inter Medium"/>
                  <a:cs typeface="Inter Medium"/>
                  <a:sym typeface="Inter Medium"/>
                </a:rPr>
                <a:t>ARTIFICIAL INTELLIGENCE</a:t>
              </a:r>
            </a:p>
          </p:txBody>
        </p:sp>
      </p:grpSp>
      <p:sp>
        <p:nvSpPr>
          <p:cNvPr id="19" name="TextBox 19"/>
          <p:cNvSpPr txBox="1"/>
          <p:nvPr/>
        </p:nvSpPr>
        <p:spPr>
          <a:xfrm>
            <a:off x="9608145" y="6136814"/>
            <a:ext cx="759010" cy="356235"/>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01</a:t>
            </a:r>
          </a:p>
        </p:txBody>
      </p:sp>
      <p:sp>
        <p:nvSpPr>
          <p:cNvPr id="20" name="TextBox 20"/>
          <p:cNvSpPr txBox="1"/>
          <p:nvPr/>
        </p:nvSpPr>
        <p:spPr>
          <a:xfrm>
            <a:off x="9608145" y="7707538"/>
            <a:ext cx="759010" cy="356235"/>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490910" y="3531530"/>
            <a:ext cx="7768390" cy="4726983"/>
            <a:chOff x="0" y="0"/>
            <a:chExt cx="937097" cy="570214"/>
          </a:xfrm>
        </p:grpSpPr>
        <p:sp>
          <p:nvSpPr>
            <p:cNvPr id="3" name="Freeform 3"/>
            <p:cNvSpPr/>
            <p:nvPr/>
          </p:nvSpPr>
          <p:spPr>
            <a:xfrm>
              <a:off x="0" y="0"/>
              <a:ext cx="937097" cy="570214"/>
            </a:xfrm>
            <a:custGeom>
              <a:avLst/>
              <a:gdLst/>
              <a:ahLst/>
              <a:cxnLst/>
              <a:rect l="l" t="t" r="r" b="b"/>
              <a:pathLst>
                <a:path w="937097" h="570214">
                  <a:moveTo>
                    <a:pt x="22922" y="0"/>
                  </a:moveTo>
                  <a:lnTo>
                    <a:pt x="914176" y="0"/>
                  </a:lnTo>
                  <a:cubicBezTo>
                    <a:pt x="926835" y="0"/>
                    <a:pt x="937097" y="10262"/>
                    <a:pt x="937097" y="22922"/>
                  </a:cubicBezTo>
                  <a:lnTo>
                    <a:pt x="937097" y="547292"/>
                  </a:lnTo>
                  <a:cubicBezTo>
                    <a:pt x="937097" y="559951"/>
                    <a:pt x="926835" y="570214"/>
                    <a:pt x="914176" y="570214"/>
                  </a:cubicBezTo>
                  <a:lnTo>
                    <a:pt x="22922" y="570214"/>
                  </a:lnTo>
                  <a:cubicBezTo>
                    <a:pt x="10262" y="570214"/>
                    <a:pt x="0" y="559951"/>
                    <a:pt x="0" y="547292"/>
                  </a:cubicBezTo>
                  <a:lnTo>
                    <a:pt x="0" y="22922"/>
                  </a:lnTo>
                  <a:cubicBezTo>
                    <a:pt x="0" y="10262"/>
                    <a:pt x="10262" y="0"/>
                    <a:pt x="22922" y="0"/>
                  </a:cubicBezTo>
                  <a:close/>
                </a:path>
              </a:pathLst>
            </a:custGeom>
            <a:blipFill>
              <a:blip r:embed="rId2"/>
              <a:stretch>
                <a:fillRect t="-16832" b="-16832"/>
              </a:stretch>
            </a:blipFill>
          </p:spPr>
        </p:sp>
      </p:grpSp>
      <p:sp>
        <p:nvSpPr>
          <p:cNvPr id="4" name="TextBox 4"/>
          <p:cNvSpPr txBox="1"/>
          <p:nvPr/>
        </p:nvSpPr>
        <p:spPr>
          <a:xfrm>
            <a:off x="1028700" y="2270422"/>
            <a:ext cx="8734070" cy="1261109"/>
          </a:xfrm>
          <a:prstGeom prst="rect">
            <a:avLst/>
          </a:prstGeom>
        </p:spPr>
        <p:txBody>
          <a:bodyPr lIns="0" tIns="0" rIns="0" bIns="0" rtlCol="0" anchor="t">
            <a:spAutoFit/>
          </a:bodyPr>
          <a:lstStyle/>
          <a:p>
            <a:pPr algn="l">
              <a:lnSpc>
                <a:spcPts val="5040"/>
              </a:lnSpc>
              <a:spcBef>
                <a:spcPct val="0"/>
              </a:spcBef>
            </a:pPr>
            <a:r>
              <a:rPr lang="en-US" sz="3600" b="1">
                <a:solidFill>
                  <a:srgbClr val="000000"/>
                </a:solidFill>
                <a:latin typeface="Red Hat Display Bold"/>
                <a:ea typeface="Red Hat Display Bold"/>
                <a:cs typeface="Red Hat Display Bold"/>
                <a:sym typeface="Red Hat Display Bold"/>
              </a:rPr>
              <a:t>SENSING THE STREETS: THE EYES &amp; EARS ON THE ROAD</a:t>
            </a:r>
          </a:p>
        </p:txBody>
      </p:sp>
      <p:sp>
        <p:nvSpPr>
          <p:cNvPr id="5" name="TextBox 5"/>
          <p:cNvSpPr txBox="1"/>
          <p:nvPr/>
        </p:nvSpPr>
        <p:spPr>
          <a:xfrm>
            <a:off x="1028700" y="4732829"/>
            <a:ext cx="7768390" cy="4265296"/>
          </a:xfrm>
          <a:prstGeom prst="rect">
            <a:avLst/>
          </a:prstGeom>
        </p:spPr>
        <p:txBody>
          <a:bodyPr lIns="0" tIns="0" rIns="0" bIns="0" rtlCol="0" anchor="t">
            <a:spAutoFit/>
          </a:bodyPr>
          <a:lstStyle/>
          <a:p>
            <a:pPr algn="just">
              <a:lnSpc>
                <a:spcPts val="3779"/>
              </a:lnSpc>
              <a:spcBef>
                <a:spcPct val="0"/>
              </a:spcBef>
            </a:pPr>
            <a:r>
              <a:rPr lang="en-US" sz="2699">
                <a:solidFill>
                  <a:srgbClr val="000000"/>
                </a:solidFill>
                <a:latin typeface="Inter"/>
                <a:ea typeface="Inter"/>
                <a:cs typeface="Inter"/>
                <a:sym typeface="Inter"/>
              </a:rPr>
              <a:t>Our intelligent "black box" unit acts as the vehicle's co-pilot, constantly scanning the environment. It uses a dashcam for its "eyes" and a high-precision impact sensor for its "ears," capturing a complete picture of the road surface and vehicle dynamics in real-time.</a:t>
            </a:r>
          </a:p>
          <a:p>
            <a:pPr algn="just">
              <a:lnSpc>
                <a:spcPts val="3779"/>
              </a:lnSpc>
              <a:spcBef>
                <a:spcPct val="0"/>
              </a:spcBef>
            </a:pPr>
            <a:r>
              <a:rPr lang="en-US" sz="2699">
                <a:solidFill>
                  <a:srgbClr val="000000"/>
                </a:solidFill>
                <a:latin typeface="Inter"/>
                <a:ea typeface="Inter"/>
                <a:cs typeface="Inter"/>
                <a:sym typeface="Inter"/>
              </a:rPr>
              <a:t>A model is trained to verify the sound caused by pothole for double verification.</a:t>
            </a:r>
          </a:p>
          <a:p>
            <a:pPr algn="just">
              <a:lnSpc>
                <a:spcPts val="3779"/>
              </a:lnSpc>
              <a:spcBef>
                <a:spcPct val="0"/>
              </a:spcBef>
            </a:pPr>
            <a:endParaRPr lang="en-US" sz="2699">
              <a:solidFill>
                <a:srgbClr val="000000"/>
              </a:solidFill>
              <a:latin typeface="Inter"/>
              <a:ea typeface="Inter"/>
              <a:cs typeface="Inter"/>
              <a:sym typeface="Inter"/>
            </a:endParaRPr>
          </a:p>
        </p:txBody>
      </p:sp>
      <p:sp>
        <p:nvSpPr>
          <p:cNvPr id="6" name="TextBox 6"/>
          <p:cNvSpPr txBox="1"/>
          <p:nvPr/>
        </p:nvSpPr>
        <p:spPr>
          <a:xfrm>
            <a:off x="15866051" y="990600"/>
            <a:ext cx="1393249" cy="35623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04</a:t>
            </a:r>
          </a:p>
        </p:txBody>
      </p:sp>
      <p:sp>
        <p:nvSpPr>
          <p:cNvPr id="7" name="TextBox 7"/>
          <p:cNvSpPr txBox="1"/>
          <p:nvPr/>
        </p:nvSpPr>
        <p:spPr>
          <a:xfrm>
            <a:off x="1405526" y="6136814"/>
            <a:ext cx="759010" cy="356235"/>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2021406"/>
            <a:ext cx="6676660" cy="1899284"/>
          </a:xfrm>
          <a:prstGeom prst="rect">
            <a:avLst/>
          </a:prstGeom>
        </p:spPr>
        <p:txBody>
          <a:bodyPr lIns="0" tIns="0" rIns="0" bIns="0" rtlCol="0" anchor="t">
            <a:spAutoFit/>
          </a:bodyPr>
          <a:lstStyle/>
          <a:p>
            <a:pPr algn="l">
              <a:lnSpc>
                <a:spcPts val="5040"/>
              </a:lnSpc>
              <a:spcBef>
                <a:spcPct val="0"/>
              </a:spcBef>
            </a:pPr>
            <a:r>
              <a:rPr lang="en-US" sz="3600" b="1">
                <a:solidFill>
                  <a:srgbClr val="000000"/>
                </a:solidFill>
                <a:latin typeface="Red Hat Display Bold"/>
                <a:ea typeface="Red Hat Display Bold"/>
                <a:cs typeface="Red Hat Display Bold"/>
                <a:sym typeface="Red Hat Display Bold"/>
              </a:rPr>
              <a:t>THE ONBOARD BRAIN: INSTANT ANALYSIS AT THE EDGE</a:t>
            </a:r>
          </a:p>
        </p:txBody>
      </p:sp>
      <p:sp>
        <p:nvSpPr>
          <p:cNvPr id="3" name="TextBox 3"/>
          <p:cNvSpPr txBox="1"/>
          <p:nvPr/>
        </p:nvSpPr>
        <p:spPr>
          <a:xfrm>
            <a:off x="1028700" y="4432842"/>
            <a:ext cx="6979991" cy="3312796"/>
          </a:xfrm>
          <a:prstGeom prst="rect">
            <a:avLst/>
          </a:prstGeom>
        </p:spPr>
        <p:txBody>
          <a:bodyPr lIns="0" tIns="0" rIns="0" bIns="0" rtlCol="0" anchor="t">
            <a:spAutoFit/>
          </a:bodyPr>
          <a:lstStyle/>
          <a:p>
            <a:pPr algn="just">
              <a:lnSpc>
                <a:spcPts val="3779"/>
              </a:lnSpc>
              <a:spcBef>
                <a:spcPct val="0"/>
              </a:spcBef>
            </a:pPr>
            <a:r>
              <a:rPr lang="en-US" sz="2699">
                <a:solidFill>
                  <a:srgbClr val="000000"/>
                </a:solidFill>
                <a:latin typeface="Inter"/>
                <a:ea typeface="Inter"/>
                <a:cs typeface="Inter"/>
                <a:sym typeface="Inter"/>
              </a:rPr>
              <a:t>This is where the magic happens. Instead of sending massive video files to the cloud, our device processes all data locally. Its powerful AI engine analyzes the feed on the spot, making instant decisions and distinguishing real threats from false alarms.</a:t>
            </a:r>
          </a:p>
        </p:txBody>
      </p:sp>
      <p:sp>
        <p:nvSpPr>
          <p:cNvPr id="4" name="TextBox 4"/>
          <p:cNvSpPr txBox="1"/>
          <p:nvPr/>
        </p:nvSpPr>
        <p:spPr>
          <a:xfrm>
            <a:off x="15866051" y="990600"/>
            <a:ext cx="1393249" cy="35623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05</a:t>
            </a:r>
          </a:p>
        </p:txBody>
      </p:sp>
      <p:sp>
        <p:nvSpPr>
          <p:cNvPr id="5" name="TextBox 5"/>
          <p:cNvSpPr txBox="1"/>
          <p:nvPr/>
        </p:nvSpPr>
        <p:spPr>
          <a:xfrm>
            <a:off x="11534003" y="2485908"/>
            <a:ext cx="3968105" cy="35623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Medium"/>
                <a:ea typeface="Inter Medium"/>
                <a:cs typeface="Inter Medium"/>
                <a:sym typeface="Inter Medium"/>
              </a:rPr>
              <a:t>PRIVACY BY DESIGN</a:t>
            </a:r>
          </a:p>
        </p:txBody>
      </p:sp>
      <p:grpSp>
        <p:nvGrpSpPr>
          <p:cNvPr id="6" name="Group 6"/>
          <p:cNvGrpSpPr/>
          <p:nvPr/>
        </p:nvGrpSpPr>
        <p:grpSpPr>
          <a:xfrm>
            <a:off x="9587112" y="2085811"/>
            <a:ext cx="1512662" cy="151266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9" name="TextBox 9"/>
          <p:cNvSpPr txBox="1"/>
          <p:nvPr/>
        </p:nvSpPr>
        <p:spPr>
          <a:xfrm>
            <a:off x="9963938" y="2644975"/>
            <a:ext cx="759010" cy="356235"/>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01</a:t>
            </a:r>
          </a:p>
        </p:txBody>
      </p:sp>
      <p:sp>
        <p:nvSpPr>
          <p:cNvPr id="10" name="TextBox 10"/>
          <p:cNvSpPr txBox="1"/>
          <p:nvPr/>
        </p:nvSpPr>
        <p:spPr>
          <a:xfrm>
            <a:off x="11534003" y="4442367"/>
            <a:ext cx="3968105" cy="35623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Medium"/>
                <a:ea typeface="Inter Medium"/>
                <a:cs typeface="Inter Medium"/>
                <a:sym typeface="Inter Medium"/>
              </a:rPr>
              <a:t>ZERO-LATENCY DECISIONS</a:t>
            </a:r>
          </a:p>
        </p:txBody>
      </p:sp>
      <p:grpSp>
        <p:nvGrpSpPr>
          <p:cNvPr id="11" name="Group 11"/>
          <p:cNvGrpSpPr/>
          <p:nvPr/>
        </p:nvGrpSpPr>
        <p:grpSpPr>
          <a:xfrm>
            <a:off x="9587112" y="3972420"/>
            <a:ext cx="1512662" cy="151266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4" name="TextBox 14"/>
          <p:cNvSpPr txBox="1"/>
          <p:nvPr/>
        </p:nvSpPr>
        <p:spPr>
          <a:xfrm>
            <a:off x="9963938" y="4531584"/>
            <a:ext cx="759010" cy="356235"/>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02</a:t>
            </a:r>
          </a:p>
        </p:txBody>
      </p:sp>
      <p:sp>
        <p:nvSpPr>
          <p:cNvPr id="15" name="TextBox 15"/>
          <p:cNvSpPr txBox="1"/>
          <p:nvPr/>
        </p:nvSpPr>
        <p:spPr>
          <a:xfrm>
            <a:off x="11534003" y="6259125"/>
            <a:ext cx="4332048" cy="35623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Medium"/>
                <a:ea typeface="Inter Medium"/>
                <a:cs typeface="Inter Medium"/>
                <a:sym typeface="Inter Medium"/>
              </a:rPr>
              <a:t>BUILT FOR THE REAL WORLD</a:t>
            </a:r>
          </a:p>
        </p:txBody>
      </p:sp>
      <p:grpSp>
        <p:nvGrpSpPr>
          <p:cNvPr id="16" name="Group 16"/>
          <p:cNvGrpSpPr/>
          <p:nvPr/>
        </p:nvGrpSpPr>
        <p:grpSpPr>
          <a:xfrm>
            <a:off x="9587112" y="5859029"/>
            <a:ext cx="1512662" cy="1512662"/>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9" name="TextBox 19"/>
          <p:cNvSpPr txBox="1"/>
          <p:nvPr/>
        </p:nvSpPr>
        <p:spPr>
          <a:xfrm>
            <a:off x="9963938" y="6418193"/>
            <a:ext cx="759010" cy="356235"/>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03</a:t>
            </a:r>
          </a:p>
        </p:txBody>
      </p:sp>
      <p:sp>
        <p:nvSpPr>
          <p:cNvPr id="20" name="TextBox 20"/>
          <p:cNvSpPr txBox="1"/>
          <p:nvPr/>
        </p:nvSpPr>
        <p:spPr>
          <a:xfrm>
            <a:off x="11534003" y="8215560"/>
            <a:ext cx="3968105" cy="35623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Medium"/>
                <a:ea typeface="Inter Medium"/>
                <a:cs typeface="Inter Medium"/>
                <a:sym typeface="Inter Medium"/>
              </a:rPr>
              <a:t>TWO STEP VERIFICATION</a:t>
            </a:r>
          </a:p>
        </p:txBody>
      </p:sp>
      <p:grpSp>
        <p:nvGrpSpPr>
          <p:cNvPr id="21" name="Group 21"/>
          <p:cNvGrpSpPr/>
          <p:nvPr/>
        </p:nvGrpSpPr>
        <p:grpSpPr>
          <a:xfrm>
            <a:off x="9587112" y="7745638"/>
            <a:ext cx="1512662" cy="1512662"/>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24" name="TextBox 24"/>
          <p:cNvSpPr txBox="1"/>
          <p:nvPr/>
        </p:nvSpPr>
        <p:spPr>
          <a:xfrm>
            <a:off x="9963938" y="8304801"/>
            <a:ext cx="759010" cy="356235"/>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04</a:t>
            </a:r>
          </a:p>
        </p:txBody>
      </p:sp>
      <p:grpSp>
        <p:nvGrpSpPr>
          <p:cNvPr id="25" name="Group 25"/>
          <p:cNvGrpSpPr/>
          <p:nvPr/>
        </p:nvGrpSpPr>
        <p:grpSpPr>
          <a:xfrm>
            <a:off x="1028700" y="8924722"/>
            <a:ext cx="860074" cy="333578"/>
            <a:chOff x="0" y="0"/>
            <a:chExt cx="1146765" cy="444771"/>
          </a:xfrm>
        </p:grpSpPr>
        <p:grpSp>
          <p:nvGrpSpPr>
            <p:cNvPr id="26" name="Group 26"/>
            <p:cNvGrpSpPr/>
            <p:nvPr/>
          </p:nvGrpSpPr>
          <p:grpSpPr>
            <a:xfrm>
              <a:off x="0" y="0"/>
              <a:ext cx="444771" cy="444771"/>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29" name="Group 29"/>
            <p:cNvGrpSpPr/>
            <p:nvPr/>
          </p:nvGrpSpPr>
          <p:grpSpPr>
            <a:xfrm>
              <a:off x="701994" y="0"/>
              <a:ext cx="444771" cy="444771"/>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31" name="TextBox 31"/>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3729" y="1187768"/>
            <a:ext cx="8035571" cy="4726983"/>
            <a:chOff x="0" y="0"/>
            <a:chExt cx="969327" cy="570214"/>
          </a:xfrm>
        </p:grpSpPr>
        <p:sp>
          <p:nvSpPr>
            <p:cNvPr id="3" name="Freeform 3"/>
            <p:cNvSpPr/>
            <p:nvPr/>
          </p:nvSpPr>
          <p:spPr>
            <a:xfrm>
              <a:off x="0" y="0"/>
              <a:ext cx="969327" cy="570214"/>
            </a:xfrm>
            <a:custGeom>
              <a:avLst/>
              <a:gdLst/>
              <a:ahLst/>
              <a:cxnLst/>
              <a:rect l="l" t="t" r="r" b="b"/>
              <a:pathLst>
                <a:path w="969327" h="570214">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2"/>
              <a:stretch>
                <a:fillRect t="-2787" b="-2787"/>
              </a:stretch>
            </a:blipFill>
          </p:spPr>
        </p:sp>
      </p:grpSp>
      <p:grpSp>
        <p:nvGrpSpPr>
          <p:cNvPr id="4" name="Group 4"/>
          <p:cNvGrpSpPr/>
          <p:nvPr/>
        </p:nvGrpSpPr>
        <p:grpSpPr>
          <a:xfrm>
            <a:off x="770807" y="1187768"/>
            <a:ext cx="8035571" cy="4726983"/>
            <a:chOff x="0" y="0"/>
            <a:chExt cx="969327" cy="570214"/>
          </a:xfrm>
        </p:grpSpPr>
        <p:sp>
          <p:nvSpPr>
            <p:cNvPr id="5" name="Freeform 5"/>
            <p:cNvSpPr/>
            <p:nvPr/>
          </p:nvSpPr>
          <p:spPr>
            <a:xfrm>
              <a:off x="0" y="0"/>
              <a:ext cx="969327" cy="570214"/>
            </a:xfrm>
            <a:custGeom>
              <a:avLst/>
              <a:gdLst/>
              <a:ahLst/>
              <a:cxnLst/>
              <a:rect l="l" t="t" r="r" b="b"/>
              <a:pathLst>
                <a:path w="969327" h="570214">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3"/>
              <a:stretch>
                <a:fillRect t="-6561" b="-6561"/>
              </a:stretch>
            </a:blipFill>
          </p:spPr>
        </p:sp>
      </p:grpSp>
      <p:sp>
        <p:nvSpPr>
          <p:cNvPr id="6" name="TextBox 6"/>
          <p:cNvSpPr txBox="1"/>
          <p:nvPr/>
        </p:nvSpPr>
        <p:spPr>
          <a:xfrm>
            <a:off x="770807" y="6427788"/>
            <a:ext cx="7335719" cy="1261109"/>
          </a:xfrm>
          <a:prstGeom prst="rect">
            <a:avLst/>
          </a:prstGeom>
        </p:spPr>
        <p:txBody>
          <a:bodyPr lIns="0" tIns="0" rIns="0" bIns="0" rtlCol="0" anchor="t">
            <a:spAutoFit/>
          </a:bodyPr>
          <a:lstStyle/>
          <a:p>
            <a:pPr algn="l">
              <a:lnSpc>
                <a:spcPts val="5040"/>
              </a:lnSpc>
              <a:spcBef>
                <a:spcPct val="0"/>
              </a:spcBef>
            </a:pPr>
            <a:r>
              <a:rPr lang="en-US" sz="3600" b="1">
                <a:solidFill>
                  <a:srgbClr val="000000"/>
                </a:solidFill>
                <a:latin typeface="Red Hat Display Bold"/>
                <a:ea typeface="Red Hat Display Bold"/>
                <a:cs typeface="Red Hat Display Bold"/>
                <a:sym typeface="Red Hat Display Bold"/>
              </a:rPr>
              <a:t> THE WHISPER, NOT THE SHOUT: SMART DATA TRANSMISSION</a:t>
            </a:r>
          </a:p>
        </p:txBody>
      </p:sp>
      <p:sp>
        <p:nvSpPr>
          <p:cNvPr id="7" name="TextBox 7"/>
          <p:cNvSpPr txBox="1"/>
          <p:nvPr/>
        </p:nvSpPr>
        <p:spPr>
          <a:xfrm>
            <a:off x="8857838" y="6246811"/>
            <a:ext cx="8767353" cy="2836546"/>
          </a:xfrm>
          <a:prstGeom prst="rect">
            <a:avLst/>
          </a:prstGeom>
        </p:spPr>
        <p:txBody>
          <a:bodyPr lIns="0" tIns="0" rIns="0" bIns="0" rtlCol="0" anchor="t">
            <a:spAutoFit/>
          </a:bodyPr>
          <a:lstStyle/>
          <a:p>
            <a:pPr algn="just">
              <a:lnSpc>
                <a:spcPts val="3779"/>
              </a:lnSpc>
              <a:spcBef>
                <a:spcPct val="0"/>
              </a:spcBef>
            </a:pPr>
            <a:r>
              <a:rPr lang="en-US" sz="2699">
                <a:solidFill>
                  <a:srgbClr val="000000"/>
                </a:solidFill>
                <a:latin typeface="Inter"/>
                <a:ea typeface="Inter"/>
                <a:cs typeface="Inter"/>
                <a:sym typeface="Inter"/>
              </a:rPr>
              <a:t>Once a pothole is verified, the "black box" sends a tiny, efficient data packet to our server. This "whisper" contains only the critical information: the exact </a:t>
            </a:r>
            <a:r>
              <a:rPr lang="en-US" sz="2699">
                <a:solidFill>
                  <a:srgbClr val="00BF63"/>
                </a:solidFill>
                <a:latin typeface="Inter"/>
                <a:ea typeface="Inter"/>
                <a:cs typeface="Inter"/>
                <a:sym typeface="Inter"/>
              </a:rPr>
              <a:t>GPS location</a:t>
            </a:r>
            <a:r>
              <a:rPr lang="en-US" sz="2699">
                <a:solidFill>
                  <a:srgbClr val="000000"/>
                </a:solidFill>
                <a:latin typeface="Inter"/>
                <a:ea typeface="Inter"/>
                <a:cs typeface="Inter"/>
                <a:sym typeface="Inter"/>
              </a:rPr>
              <a:t>, a severity score, and a single confirmation image. This keeps data costs minimal and ensures the system is scalable.</a:t>
            </a:r>
          </a:p>
        </p:txBody>
      </p:sp>
      <p:sp>
        <p:nvSpPr>
          <p:cNvPr id="8" name="TextBox 8"/>
          <p:cNvSpPr txBox="1"/>
          <p:nvPr/>
        </p:nvSpPr>
        <p:spPr>
          <a:xfrm>
            <a:off x="16562675" y="188267"/>
            <a:ext cx="1393249" cy="35623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3729" y="4531317"/>
            <a:ext cx="8035571" cy="4726983"/>
            <a:chOff x="0" y="0"/>
            <a:chExt cx="969327" cy="570214"/>
          </a:xfrm>
        </p:grpSpPr>
        <p:sp>
          <p:nvSpPr>
            <p:cNvPr id="3" name="Freeform 3"/>
            <p:cNvSpPr/>
            <p:nvPr/>
          </p:nvSpPr>
          <p:spPr>
            <a:xfrm>
              <a:off x="0" y="0"/>
              <a:ext cx="969327" cy="570214"/>
            </a:xfrm>
            <a:custGeom>
              <a:avLst/>
              <a:gdLst/>
              <a:ahLst/>
              <a:cxnLst/>
              <a:rect l="l" t="t" r="r" b="b"/>
              <a:pathLst>
                <a:path w="969327" h="570214">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2"/>
              <a:stretch>
                <a:fillRect t="-34996" b="-34996"/>
              </a:stretch>
            </a:blipFill>
          </p:spPr>
        </p:sp>
      </p:grpSp>
      <p:grpSp>
        <p:nvGrpSpPr>
          <p:cNvPr id="4" name="Group 4"/>
          <p:cNvGrpSpPr/>
          <p:nvPr/>
        </p:nvGrpSpPr>
        <p:grpSpPr>
          <a:xfrm>
            <a:off x="1028700" y="4531317"/>
            <a:ext cx="8035571" cy="4726983"/>
            <a:chOff x="0" y="0"/>
            <a:chExt cx="969327" cy="570214"/>
          </a:xfrm>
        </p:grpSpPr>
        <p:sp>
          <p:nvSpPr>
            <p:cNvPr id="5" name="Freeform 5"/>
            <p:cNvSpPr/>
            <p:nvPr/>
          </p:nvSpPr>
          <p:spPr>
            <a:xfrm>
              <a:off x="0" y="0"/>
              <a:ext cx="969327" cy="570214"/>
            </a:xfrm>
            <a:custGeom>
              <a:avLst/>
              <a:gdLst/>
              <a:ahLst/>
              <a:cxnLst/>
              <a:rect l="l" t="t" r="r" b="b"/>
              <a:pathLst>
                <a:path w="969327" h="570214">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3"/>
              <a:stretch>
                <a:fillRect t="-6664" b="-6664"/>
              </a:stretch>
            </a:blipFill>
          </p:spPr>
        </p:sp>
      </p:grpSp>
      <p:grpSp>
        <p:nvGrpSpPr>
          <p:cNvPr id="6" name="Group 6"/>
          <p:cNvGrpSpPr/>
          <p:nvPr/>
        </p:nvGrpSpPr>
        <p:grpSpPr>
          <a:xfrm>
            <a:off x="1377061" y="1215345"/>
            <a:ext cx="15693337" cy="3086734"/>
            <a:chOff x="0" y="0"/>
            <a:chExt cx="20924449" cy="4115646"/>
          </a:xfrm>
        </p:grpSpPr>
        <p:sp>
          <p:nvSpPr>
            <p:cNvPr id="7" name="TextBox 7"/>
            <p:cNvSpPr txBox="1"/>
            <p:nvPr/>
          </p:nvSpPr>
          <p:spPr>
            <a:xfrm>
              <a:off x="0" y="-76200"/>
              <a:ext cx="8902214" cy="2506978"/>
            </a:xfrm>
            <a:prstGeom prst="rect">
              <a:avLst/>
            </a:prstGeom>
          </p:spPr>
          <p:txBody>
            <a:bodyPr lIns="0" tIns="0" rIns="0" bIns="0" rtlCol="0" anchor="t">
              <a:spAutoFit/>
            </a:bodyPr>
            <a:lstStyle/>
            <a:p>
              <a:pPr algn="l">
                <a:lnSpc>
                  <a:spcPts val="5040"/>
                </a:lnSpc>
                <a:spcBef>
                  <a:spcPct val="0"/>
                </a:spcBef>
              </a:pPr>
              <a:r>
                <a:rPr lang="en-US" sz="3600" b="1">
                  <a:solidFill>
                    <a:srgbClr val="000000"/>
                  </a:solidFill>
                  <a:latin typeface="Red Hat Display Bold"/>
                  <a:ea typeface="Red Hat Display Bold"/>
                  <a:cs typeface="Red Hat Display Bold"/>
                  <a:sym typeface="Red Hat Display Bold"/>
                </a:rPr>
                <a:t> CONNECTING THE DOTS: BUILDING THE LIVE HAZARD NETWORK</a:t>
              </a:r>
            </a:p>
          </p:txBody>
        </p:sp>
        <p:sp>
          <p:nvSpPr>
            <p:cNvPr id="8" name="TextBox 8"/>
            <p:cNvSpPr txBox="1"/>
            <p:nvPr/>
          </p:nvSpPr>
          <p:spPr>
            <a:xfrm>
              <a:off x="10451560" y="349460"/>
              <a:ext cx="10472890" cy="3766186"/>
            </a:xfrm>
            <a:prstGeom prst="rect">
              <a:avLst/>
            </a:prstGeom>
          </p:spPr>
          <p:txBody>
            <a:bodyPr lIns="0" tIns="0" rIns="0" bIns="0" rtlCol="0" anchor="t">
              <a:spAutoFit/>
            </a:bodyPr>
            <a:lstStyle/>
            <a:p>
              <a:pPr algn="just">
                <a:lnSpc>
                  <a:spcPts val="3779"/>
                </a:lnSpc>
                <a:spcBef>
                  <a:spcPct val="0"/>
                </a:spcBef>
              </a:pPr>
              <a:r>
                <a:rPr lang="en-US" sz="2699">
                  <a:solidFill>
                    <a:srgbClr val="000000"/>
                  </a:solidFill>
                  <a:latin typeface="Inter"/>
                  <a:ea typeface="Inter"/>
                  <a:cs typeface="Inter"/>
                  <a:sym typeface="Inter"/>
                </a:rPr>
                <a:t>Our cloud platform receives these confirmed "whispers" from every vehicle in the network. It aggregates them instantly, weaving thousands of individual data points into a single, comprehensive, and live map of the city's entire road health</a:t>
              </a:r>
            </a:p>
          </p:txBody>
        </p:sp>
      </p:grpSp>
      <p:sp>
        <p:nvSpPr>
          <p:cNvPr id="9" name="TextBox 9"/>
          <p:cNvSpPr txBox="1"/>
          <p:nvPr/>
        </p:nvSpPr>
        <p:spPr>
          <a:xfrm>
            <a:off x="16123944" y="159612"/>
            <a:ext cx="1393249" cy="35623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2087176"/>
            <a:ext cx="4622515" cy="7171124"/>
            <a:chOff x="0" y="0"/>
            <a:chExt cx="557612" cy="865049"/>
          </a:xfrm>
        </p:grpSpPr>
        <p:sp>
          <p:nvSpPr>
            <p:cNvPr id="3" name="Freeform 3"/>
            <p:cNvSpPr/>
            <p:nvPr/>
          </p:nvSpPr>
          <p:spPr>
            <a:xfrm>
              <a:off x="0" y="0"/>
              <a:ext cx="557612" cy="865049"/>
            </a:xfrm>
            <a:custGeom>
              <a:avLst/>
              <a:gdLst/>
              <a:ahLst/>
              <a:cxnLst/>
              <a:rect l="l" t="t" r="r" b="b"/>
              <a:pathLst>
                <a:path w="557612" h="865049">
                  <a:moveTo>
                    <a:pt x="38521" y="0"/>
                  </a:moveTo>
                  <a:lnTo>
                    <a:pt x="519091" y="0"/>
                  </a:lnTo>
                  <a:cubicBezTo>
                    <a:pt x="540365" y="0"/>
                    <a:pt x="557612" y="17246"/>
                    <a:pt x="557612" y="38521"/>
                  </a:cubicBezTo>
                  <a:lnTo>
                    <a:pt x="557612" y="826528"/>
                  </a:lnTo>
                  <a:cubicBezTo>
                    <a:pt x="557612" y="836745"/>
                    <a:pt x="553553" y="846543"/>
                    <a:pt x="546329" y="853767"/>
                  </a:cubicBezTo>
                  <a:cubicBezTo>
                    <a:pt x="539105" y="860991"/>
                    <a:pt x="529307" y="865049"/>
                    <a:pt x="519091" y="865049"/>
                  </a:cubicBezTo>
                  <a:lnTo>
                    <a:pt x="38521" y="865049"/>
                  </a:lnTo>
                  <a:cubicBezTo>
                    <a:pt x="28305" y="865049"/>
                    <a:pt x="18507" y="860991"/>
                    <a:pt x="11283" y="853767"/>
                  </a:cubicBezTo>
                  <a:cubicBezTo>
                    <a:pt x="4058" y="846543"/>
                    <a:pt x="0" y="836745"/>
                    <a:pt x="0" y="826528"/>
                  </a:cubicBezTo>
                  <a:lnTo>
                    <a:pt x="0" y="38521"/>
                  </a:lnTo>
                  <a:cubicBezTo>
                    <a:pt x="0" y="28305"/>
                    <a:pt x="4058" y="18507"/>
                    <a:pt x="11283" y="11283"/>
                  </a:cubicBezTo>
                  <a:cubicBezTo>
                    <a:pt x="18507" y="4058"/>
                    <a:pt x="28305" y="0"/>
                    <a:pt x="38521" y="0"/>
                  </a:cubicBezTo>
                  <a:close/>
                </a:path>
              </a:pathLst>
            </a:custGeom>
            <a:blipFill>
              <a:blip r:embed="rId2"/>
              <a:stretch>
                <a:fillRect l="-27567" r="-27567"/>
              </a:stretch>
            </a:blipFill>
          </p:spPr>
        </p:sp>
      </p:grpSp>
      <p:grpSp>
        <p:nvGrpSpPr>
          <p:cNvPr id="4" name="Group 4"/>
          <p:cNvGrpSpPr/>
          <p:nvPr/>
        </p:nvGrpSpPr>
        <p:grpSpPr>
          <a:xfrm>
            <a:off x="5847164" y="2087176"/>
            <a:ext cx="4622515" cy="7171124"/>
            <a:chOff x="0" y="0"/>
            <a:chExt cx="557612" cy="865049"/>
          </a:xfrm>
        </p:grpSpPr>
        <p:sp>
          <p:nvSpPr>
            <p:cNvPr id="5" name="Freeform 5"/>
            <p:cNvSpPr/>
            <p:nvPr/>
          </p:nvSpPr>
          <p:spPr>
            <a:xfrm>
              <a:off x="0" y="0"/>
              <a:ext cx="557612" cy="865049"/>
            </a:xfrm>
            <a:custGeom>
              <a:avLst/>
              <a:gdLst/>
              <a:ahLst/>
              <a:cxnLst/>
              <a:rect l="l" t="t" r="r" b="b"/>
              <a:pathLst>
                <a:path w="557612" h="865049">
                  <a:moveTo>
                    <a:pt x="38521" y="0"/>
                  </a:moveTo>
                  <a:lnTo>
                    <a:pt x="519091" y="0"/>
                  </a:lnTo>
                  <a:cubicBezTo>
                    <a:pt x="540365" y="0"/>
                    <a:pt x="557612" y="17246"/>
                    <a:pt x="557612" y="38521"/>
                  </a:cubicBezTo>
                  <a:lnTo>
                    <a:pt x="557612" y="826528"/>
                  </a:lnTo>
                  <a:cubicBezTo>
                    <a:pt x="557612" y="836745"/>
                    <a:pt x="553553" y="846543"/>
                    <a:pt x="546329" y="853767"/>
                  </a:cubicBezTo>
                  <a:cubicBezTo>
                    <a:pt x="539105" y="860991"/>
                    <a:pt x="529307" y="865049"/>
                    <a:pt x="519091" y="865049"/>
                  </a:cubicBezTo>
                  <a:lnTo>
                    <a:pt x="38521" y="865049"/>
                  </a:lnTo>
                  <a:cubicBezTo>
                    <a:pt x="28305" y="865049"/>
                    <a:pt x="18507" y="860991"/>
                    <a:pt x="11283" y="853767"/>
                  </a:cubicBezTo>
                  <a:cubicBezTo>
                    <a:pt x="4058" y="846543"/>
                    <a:pt x="0" y="836745"/>
                    <a:pt x="0" y="826528"/>
                  </a:cubicBezTo>
                  <a:lnTo>
                    <a:pt x="0" y="38521"/>
                  </a:lnTo>
                  <a:cubicBezTo>
                    <a:pt x="0" y="28305"/>
                    <a:pt x="4058" y="18507"/>
                    <a:pt x="11283" y="11283"/>
                  </a:cubicBezTo>
                  <a:cubicBezTo>
                    <a:pt x="18507" y="4058"/>
                    <a:pt x="28305" y="0"/>
                    <a:pt x="38521" y="0"/>
                  </a:cubicBezTo>
                  <a:close/>
                </a:path>
              </a:pathLst>
            </a:custGeom>
            <a:blipFill>
              <a:blip r:embed="rId3"/>
              <a:stretch>
                <a:fillRect l="-27567" r="-27567"/>
              </a:stretch>
            </a:blipFill>
          </p:spPr>
        </p:sp>
      </p:grpSp>
      <p:grpSp>
        <p:nvGrpSpPr>
          <p:cNvPr id="6" name="Group 6"/>
          <p:cNvGrpSpPr/>
          <p:nvPr/>
        </p:nvGrpSpPr>
        <p:grpSpPr>
          <a:xfrm>
            <a:off x="16399226" y="8924722"/>
            <a:ext cx="860074" cy="333578"/>
            <a:chOff x="0" y="0"/>
            <a:chExt cx="1146765" cy="444771"/>
          </a:xfrm>
        </p:grpSpPr>
        <p:grpSp>
          <p:nvGrpSpPr>
            <p:cNvPr id="7" name="Group 7"/>
            <p:cNvGrpSpPr/>
            <p:nvPr/>
          </p:nvGrpSpPr>
          <p:grpSpPr>
            <a:xfrm>
              <a:off x="0" y="0"/>
              <a:ext cx="444771" cy="444771"/>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10" name="Group 10"/>
            <p:cNvGrpSpPr/>
            <p:nvPr/>
          </p:nvGrpSpPr>
          <p:grpSpPr>
            <a:xfrm>
              <a:off x="701994" y="0"/>
              <a:ext cx="444771" cy="44477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sp>
        <p:nvSpPr>
          <p:cNvPr id="13" name="TextBox 13"/>
          <p:cNvSpPr txBox="1"/>
          <p:nvPr/>
        </p:nvSpPr>
        <p:spPr>
          <a:xfrm>
            <a:off x="15866051" y="990600"/>
            <a:ext cx="1393249" cy="35623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08</a:t>
            </a:r>
          </a:p>
        </p:txBody>
      </p:sp>
      <p:sp>
        <p:nvSpPr>
          <p:cNvPr id="14" name="TextBox 14"/>
          <p:cNvSpPr txBox="1"/>
          <p:nvPr/>
        </p:nvSpPr>
        <p:spPr>
          <a:xfrm>
            <a:off x="11058011" y="2010976"/>
            <a:ext cx="5771252" cy="1261109"/>
          </a:xfrm>
          <a:prstGeom prst="rect">
            <a:avLst/>
          </a:prstGeom>
        </p:spPr>
        <p:txBody>
          <a:bodyPr lIns="0" tIns="0" rIns="0" bIns="0" rtlCol="0" anchor="t">
            <a:spAutoFit/>
          </a:bodyPr>
          <a:lstStyle/>
          <a:p>
            <a:pPr algn="l">
              <a:lnSpc>
                <a:spcPts val="5040"/>
              </a:lnSpc>
              <a:spcBef>
                <a:spcPct val="0"/>
              </a:spcBef>
            </a:pPr>
            <a:r>
              <a:rPr lang="en-US" sz="3600" b="1">
                <a:solidFill>
                  <a:srgbClr val="000000"/>
                </a:solidFill>
                <a:latin typeface="Red Hat Display Bold"/>
                <a:ea typeface="Red Hat Display Bold"/>
                <a:cs typeface="Red Hat Display Bold"/>
                <a:sym typeface="Red Hat Display Bold"/>
              </a:rPr>
              <a:t>CLOSING THE LOOP: FROM DATA</a:t>
            </a:r>
          </a:p>
        </p:txBody>
      </p:sp>
      <p:sp>
        <p:nvSpPr>
          <p:cNvPr id="15" name="TextBox 15"/>
          <p:cNvSpPr txBox="1"/>
          <p:nvPr/>
        </p:nvSpPr>
        <p:spPr>
          <a:xfrm>
            <a:off x="10669705" y="3967410"/>
            <a:ext cx="5941866" cy="4741546"/>
          </a:xfrm>
          <a:prstGeom prst="rect">
            <a:avLst/>
          </a:prstGeom>
        </p:spPr>
        <p:txBody>
          <a:bodyPr lIns="0" tIns="0" rIns="0" bIns="0" rtlCol="0" anchor="t">
            <a:spAutoFit/>
          </a:bodyPr>
          <a:lstStyle/>
          <a:p>
            <a:pPr marL="582925" lvl="1" indent="-291463" algn="just">
              <a:lnSpc>
                <a:spcPts val="3779"/>
              </a:lnSpc>
              <a:buFont typeface="Arial"/>
              <a:buChar char="•"/>
            </a:pPr>
            <a:r>
              <a:rPr lang="en-US" sz="2699">
                <a:solidFill>
                  <a:srgbClr val="000000"/>
                </a:solidFill>
                <a:latin typeface="Inter"/>
                <a:ea typeface="Inter"/>
                <a:cs typeface="Inter"/>
                <a:sym typeface="Inter"/>
              </a:rPr>
              <a:t>For Drivers: A mobile app that provides real-time voice and visual alerts for confirmed hazards ahead.</a:t>
            </a:r>
          </a:p>
          <a:p>
            <a:pPr marL="582925" lvl="1" indent="-291463" algn="just">
              <a:lnSpc>
                <a:spcPts val="3779"/>
              </a:lnSpc>
              <a:spcBef>
                <a:spcPct val="0"/>
              </a:spcBef>
              <a:buFont typeface="Arial"/>
              <a:buChar char="•"/>
            </a:pPr>
            <a:r>
              <a:rPr lang="en-US" sz="2699">
                <a:solidFill>
                  <a:srgbClr val="000000"/>
                </a:solidFill>
                <a:latin typeface="Inter"/>
                <a:ea typeface="Inter"/>
                <a:cs typeface="Inter"/>
                <a:sym typeface="Inter"/>
              </a:rPr>
              <a:t>For Cities: A powerful dashboard that gives municipal engineers a prioritized, data-driven action plan to fix the worst problems first.</a:t>
            </a:r>
          </a:p>
          <a:p>
            <a:pPr algn="just">
              <a:lnSpc>
                <a:spcPts val="3779"/>
              </a:lnSpc>
              <a:spcBef>
                <a:spcPct val="0"/>
              </a:spcBef>
            </a:pPr>
            <a:endParaRPr lang="en-US" sz="2699">
              <a:solidFill>
                <a:srgbClr val="000000"/>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6894751" y="159612"/>
            <a:ext cx="1393249" cy="35623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09</a:t>
            </a:r>
          </a:p>
        </p:txBody>
      </p:sp>
      <p:grpSp>
        <p:nvGrpSpPr>
          <p:cNvPr id="3" name="Group 3"/>
          <p:cNvGrpSpPr/>
          <p:nvPr/>
        </p:nvGrpSpPr>
        <p:grpSpPr>
          <a:xfrm>
            <a:off x="600311" y="1187768"/>
            <a:ext cx="3689658" cy="5283406"/>
            <a:chOff x="0" y="0"/>
            <a:chExt cx="4919544" cy="7044541"/>
          </a:xfrm>
        </p:grpSpPr>
        <p:grpSp>
          <p:nvGrpSpPr>
            <p:cNvPr id="4" name="Group 4"/>
            <p:cNvGrpSpPr/>
            <p:nvPr/>
          </p:nvGrpSpPr>
          <p:grpSpPr>
            <a:xfrm>
              <a:off x="543801" y="0"/>
              <a:ext cx="3831941" cy="3831941"/>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7" name="TextBox 7"/>
            <p:cNvSpPr txBox="1"/>
            <p:nvPr/>
          </p:nvSpPr>
          <p:spPr>
            <a:xfrm>
              <a:off x="1498394" y="1436814"/>
              <a:ext cx="1922757" cy="882113"/>
            </a:xfrm>
            <a:prstGeom prst="rect">
              <a:avLst/>
            </a:prstGeom>
          </p:spPr>
          <p:txBody>
            <a:bodyPr lIns="0" tIns="0" rIns="0" bIns="0" rtlCol="0" anchor="t">
              <a:spAutoFit/>
            </a:bodyPr>
            <a:lstStyle/>
            <a:p>
              <a:pPr algn="ctr">
                <a:lnSpc>
                  <a:spcPts val="5585"/>
                </a:lnSpc>
                <a:spcBef>
                  <a:spcPct val="0"/>
                </a:spcBef>
              </a:pPr>
              <a:r>
                <a:rPr lang="en-US" sz="3989" b="1">
                  <a:solidFill>
                    <a:srgbClr val="FFFFFF"/>
                  </a:solidFill>
                  <a:latin typeface="Inter Medium"/>
                  <a:ea typeface="Inter Medium"/>
                  <a:cs typeface="Inter Medium"/>
                  <a:sym typeface="Inter Medium"/>
                </a:rPr>
                <a:t>01</a:t>
              </a:r>
            </a:p>
          </p:txBody>
        </p:sp>
        <p:sp>
          <p:nvSpPr>
            <p:cNvPr id="8" name="TextBox 8"/>
            <p:cNvSpPr txBox="1"/>
            <p:nvPr/>
          </p:nvSpPr>
          <p:spPr>
            <a:xfrm>
              <a:off x="0" y="4941209"/>
              <a:ext cx="4919544" cy="2103332"/>
            </a:xfrm>
            <a:prstGeom prst="rect">
              <a:avLst/>
            </a:prstGeom>
          </p:spPr>
          <p:txBody>
            <a:bodyPr lIns="0" tIns="0" rIns="0" bIns="0" rtlCol="0" anchor="t">
              <a:spAutoFit/>
            </a:bodyPr>
            <a:lstStyle/>
            <a:p>
              <a:pPr algn="ctr">
                <a:lnSpc>
                  <a:spcPts val="3219"/>
                </a:lnSpc>
                <a:spcBef>
                  <a:spcPct val="0"/>
                </a:spcBef>
              </a:pPr>
              <a:r>
                <a:rPr lang="en-US" sz="2299">
                  <a:solidFill>
                    <a:srgbClr val="000000"/>
                  </a:solidFill>
                  <a:latin typeface="Inter"/>
                  <a:ea typeface="Inter"/>
                  <a:cs typeface="Inter"/>
                  <a:sym typeface="Inter"/>
                </a:rPr>
                <a:t> Increases driver safety with real-time alerts for upcoming potholes and hidden road hazards.</a:t>
              </a:r>
            </a:p>
          </p:txBody>
        </p:sp>
        <p:sp>
          <p:nvSpPr>
            <p:cNvPr id="9" name="TextBox 9"/>
            <p:cNvSpPr txBox="1"/>
            <p:nvPr/>
          </p:nvSpPr>
          <p:spPr>
            <a:xfrm>
              <a:off x="0" y="4234454"/>
              <a:ext cx="4919544" cy="462280"/>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Inter Medium"/>
                  <a:ea typeface="Inter Medium"/>
                  <a:cs typeface="Inter Medium"/>
                  <a:sym typeface="Inter Medium"/>
                </a:rPr>
                <a:t>FOR DRIVERS</a:t>
              </a:r>
            </a:p>
          </p:txBody>
        </p:sp>
      </p:grpSp>
      <p:grpSp>
        <p:nvGrpSpPr>
          <p:cNvPr id="10" name="Group 10"/>
          <p:cNvGrpSpPr/>
          <p:nvPr/>
        </p:nvGrpSpPr>
        <p:grpSpPr>
          <a:xfrm>
            <a:off x="5204369" y="1187768"/>
            <a:ext cx="3689658" cy="6883606"/>
            <a:chOff x="0" y="0"/>
            <a:chExt cx="4919544" cy="9178141"/>
          </a:xfrm>
        </p:grpSpPr>
        <p:grpSp>
          <p:nvGrpSpPr>
            <p:cNvPr id="11" name="Group 11"/>
            <p:cNvGrpSpPr/>
            <p:nvPr/>
          </p:nvGrpSpPr>
          <p:grpSpPr>
            <a:xfrm>
              <a:off x="543801" y="0"/>
              <a:ext cx="3831941" cy="383194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4" name="TextBox 14"/>
            <p:cNvSpPr txBox="1"/>
            <p:nvPr/>
          </p:nvSpPr>
          <p:spPr>
            <a:xfrm>
              <a:off x="1498394" y="1436814"/>
              <a:ext cx="1922757" cy="882113"/>
            </a:xfrm>
            <a:prstGeom prst="rect">
              <a:avLst/>
            </a:prstGeom>
          </p:spPr>
          <p:txBody>
            <a:bodyPr lIns="0" tIns="0" rIns="0" bIns="0" rtlCol="0" anchor="t">
              <a:spAutoFit/>
            </a:bodyPr>
            <a:lstStyle/>
            <a:p>
              <a:pPr algn="ctr">
                <a:lnSpc>
                  <a:spcPts val="5585"/>
                </a:lnSpc>
                <a:spcBef>
                  <a:spcPct val="0"/>
                </a:spcBef>
              </a:pPr>
              <a:r>
                <a:rPr lang="en-US" sz="3989" b="1">
                  <a:solidFill>
                    <a:srgbClr val="FFFFFF"/>
                  </a:solidFill>
                  <a:latin typeface="Inter Medium"/>
                  <a:ea typeface="Inter Medium"/>
                  <a:cs typeface="Inter Medium"/>
                  <a:sym typeface="Inter Medium"/>
                </a:rPr>
                <a:t>02</a:t>
              </a:r>
            </a:p>
          </p:txBody>
        </p:sp>
        <p:sp>
          <p:nvSpPr>
            <p:cNvPr id="15" name="TextBox 15"/>
            <p:cNvSpPr txBox="1"/>
            <p:nvPr/>
          </p:nvSpPr>
          <p:spPr>
            <a:xfrm>
              <a:off x="0" y="4941209"/>
              <a:ext cx="4919544" cy="4236932"/>
            </a:xfrm>
            <a:prstGeom prst="rect">
              <a:avLst/>
            </a:prstGeom>
          </p:spPr>
          <p:txBody>
            <a:bodyPr lIns="0" tIns="0" rIns="0" bIns="0" rtlCol="0" anchor="t">
              <a:spAutoFit/>
            </a:bodyPr>
            <a:lstStyle/>
            <a:p>
              <a:pPr marL="496567" lvl="1" indent="-248284" algn="ctr">
                <a:lnSpc>
                  <a:spcPts val="3219"/>
                </a:lnSpc>
                <a:spcBef>
                  <a:spcPct val="0"/>
                </a:spcBef>
                <a:buFont typeface="Arial"/>
                <a:buChar char="•"/>
              </a:pPr>
              <a:r>
                <a:rPr lang="en-US" sz="2299">
                  <a:solidFill>
                    <a:srgbClr val="000000"/>
                  </a:solidFill>
                  <a:latin typeface="Inter"/>
                  <a:ea typeface="Inter"/>
                  <a:cs typeface="Inter"/>
                  <a:sym typeface="Inter"/>
                </a:rPr>
                <a:t>Enables data-driven road maintenance, allowing cities to fix the worst potholes first and allocate public funds more efficiently.</a:t>
              </a:r>
            </a:p>
            <a:p>
              <a:pPr algn="ctr">
                <a:lnSpc>
                  <a:spcPts val="3219"/>
                </a:lnSpc>
                <a:spcBef>
                  <a:spcPct val="0"/>
                </a:spcBef>
              </a:pPr>
              <a:endParaRPr lang="en-US" sz="2299">
                <a:solidFill>
                  <a:srgbClr val="000000"/>
                </a:solidFill>
                <a:latin typeface="Inter"/>
                <a:ea typeface="Inter"/>
                <a:cs typeface="Inter"/>
                <a:sym typeface="Inter"/>
              </a:endParaRPr>
            </a:p>
          </p:txBody>
        </p:sp>
        <p:sp>
          <p:nvSpPr>
            <p:cNvPr id="16" name="TextBox 16"/>
            <p:cNvSpPr txBox="1"/>
            <p:nvPr/>
          </p:nvSpPr>
          <p:spPr>
            <a:xfrm>
              <a:off x="0" y="4234454"/>
              <a:ext cx="4919544" cy="462280"/>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Inter Medium"/>
                  <a:ea typeface="Inter Medium"/>
                  <a:cs typeface="Inter Medium"/>
                  <a:sym typeface="Inter Medium"/>
                </a:rPr>
                <a:t>FOR MUNICIPALITIES</a:t>
              </a:r>
            </a:p>
          </p:txBody>
        </p:sp>
      </p:grpSp>
      <p:grpSp>
        <p:nvGrpSpPr>
          <p:cNvPr id="17" name="Group 17"/>
          <p:cNvGrpSpPr/>
          <p:nvPr/>
        </p:nvGrpSpPr>
        <p:grpSpPr>
          <a:xfrm>
            <a:off x="9387006" y="1187768"/>
            <a:ext cx="3689658" cy="6083506"/>
            <a:chOff x="0" y="0"/>
            <a:chExt cx="4919544" cy="8111341"/>
          </a:xfrm>
        </p:grpSpPr>
        <p:grpSp>
          <p:nvGrpSpPr>
            <p:cNvPr id="18" name="Group 18"/>
            <p:cNvGrpSpPr/>
            <p:nvPr/>
          </p:nvGrpSpPr>
          <p:grpSpPr>
            <a:xfrm>
              <a:off x="543801" y="0"/>
              <a:ext cx="3831941" cy="3831941"/>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21" name="TextBox 21"/>
            <p:cNvSpPr txBox="1"/>
            <p:nvPr/>
          </p:nvSpPr>
          <p:spPr>
            <a:xfrm>
              <a:off x="1498394" y="1436814"/>
              <a:ext cx="1922757" cy="882113"/>
            </a:xfrm>
            <a:prstGeom prst="rect">
              <a:avLst/>
            </a:prstGeom>
          </p:spPr>
          <p:txBody>
            <a:bodyPr lIns="0" tIns="0" rIns="0" bIns="0" rtlCol="0" anchor="t">
              <a:spAutoFit/>
            </a:bodyPr>
            <a:lstStyle/>
            <a:p>
              <a:pPr algn="ctr">
                <a:lnSpc>
                  <a:spcPts val="5585"/>
                </a:lnSpc>
                <a:spcBef>
                  <a:spcPct val="0"/>
                </a:spcBef>
              </a:pPr>
              <a:r>
                <a:rPr lang="en-US" sz="3989" b="1">
                  <a:solidFill>
                    <a:srgbClr val="FFFFFF"/>
                  </a:solidFill>
                  <a:latin typeface="Inter Medium"/>
                  <a:ea typeface="Inter Medium"/>
                  <a:cs typeface="Inter Medium"/>
                  <a:sym typeface="Inter Medium"/>
                </a:rPr>
                <a:t>03</a:t>
              </a:r>
            </a:p>
          </p:txBody>
        </p:sp>
        <p:sp>
          <p:nvSpPr>
            <p:cNvPr id="22" name="TextBox 22"/>
            <p:cNvSpPr txBox="1"/>
            <p:nvPr/>
          </p:nvSpPr>
          <p:spPr>
            <a:xfrm>
              <a:off x="0" y="4941209"/>
              <a:ext cx="4919544" cy="3170132"/>
            </a:xfrm>
            <a:prstGeom prst="rect">
              <a:avLst/>
            </a:prstGeom>
          </p:spPr>
          <p:txBody>
            <a:bodyPr lIns="0" tIns="0" rIns="0" bIns="0" rtlCol="0" anchor="t">
              <a:spAutoFit/>
            </a:bodyPr>
            <a:lstStyle/>
            <a:p>
              <a:pPr algn="ctr">
                <a:lnSpc>
                  <a:spcPts val="3219"/>
                </a:lnSpc>
                <a:spcBef>
                  <a:spcPct val="0"/>
                </a:spcBef>
              </a:pPr>
              <a:r>
                <a:rPr lang="en-US" sz="2299">
                  <a:solidFill>
                    <a:srgbClr val="000000"/>
                  </a:solidFill>
                  <a:latin typeface="Inter"/>
                  <a:ea typeface="Inter"/>
                  <a:cs typeface="Inter"/>
                  <a:sym typeface="Inter"/>
                </a:rPr>
                <a:t>quality road monitoring financially accessible to budget-constrained Indian municipalities through a low-cost, scalable model</a:t>
              </a:r>
            </a:p>
          </p:txBody>
        </p:sp>
        <p:sp>
          <p:nvSpPr>
            <p:cNvPr id="23" name="TextBox 23"/>
            <p:cNvSpPr txBox="1"/>
            <p:nvPr/>
          </p:nvSpPr>
          <p:spPr>
            <a:xfrm>
              <a:off x="0" y="4234454"/>
              <a:ext cx="4919544" cy="462280"/>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Inter Medium"/>
                  <a:ea typeface="Inter Medium"/>
                  <a:cs typeface="Inter Medium"/>
                  <a:sym typeface="Inter Medium"/>
                </a:rPr>
                <a:t>FOR BUDGETS</a:t>
              </a:r>
            </a:p>
          </p:txBody>
        </p:sp>
      </p:grpSp>
      <p:grpSp>
        <p:nvGrpSpPr>
          <p:cNvPr id="24" name="Group 24"/>
          <p:cNvGrpSpPr/>
          <p:nvPr/>
        </p:nvGrpSpPr>
        <p:grpSpPr>
          <a:xfrm>
            <a:off x="13991064" y="1187768"/>
            <a:ext cx="3689658" cy="6083506"/>
            <a:chOff x="0" y="0"/>
            <a:chExt cx="4919544" cy="8111341"/>
          </a:xfrm>
        </p:grpSpPr>
        <p:grpSp>
          <p:nvGrpSpPr>
            <p:cNvPr id="25" name="Group 25"/>
            <p:cNvGrpSpPr/>
            <p:nvPr/>
          </p:nvGrpSpPr>
          <p:grpSpPr>
            <a:xfrm>
              <a:off x="543801" y="0"/>
              <a:ext cx="3831941" cy="3831941"/>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7" name="TextBox 27"/>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28" name="TextBox 28"/>
            <p:cNvSpPr txBox="1"/>
            <p:nvPr/>
          </p:nvSpPr>
          <p:spPr>
            <a:xfrm>
              <a:off x="1498394" y="1436814"/>
              <a:ext cx="1922757" cy="882113"/>
            </a:xfrm>
            <a:prstGeom prst="rect">
              <a:avLst/>
            </a:prstGeom>
          </p:spPr>
          <p:txBody>
            <a:bodyPr lIns="0" tIns="0" rIns="0" bIns="0" rtlCol="0" anchor="t">
              <a:spAutoFit/>
            </a:bodyPr>
            <a:lstStyle/>
            <a:p>
              <a:pPr algn="ctr">
                <a:lnSpc>
                  <a:spcPts val="5585"/>
                </a:lnSpc>
                <a:spcBef>
                  <a:spcPct val="0"/>
                </a:spcBef>
              </a:pPr>
              <a:r>
                <a:rPr lang="en-US" sz="3989" b="1">
                  <a:solidFill>
                    <a:srgbClr val="FFFFFF"/>
                  </a:solidFill>
                  <a:latin typeface="Inter Medium"/>
                  <a:ea typeface="Inter Medium"/>
                  <a:cs typeface="Inter Medium"/>
                  <a:sym typeface="Inter Medium"/>
                </a:rPr>
                <a:t>04</a:t>
              </a:r>
            </a:p>
          </p:txBody>
        </p:sp>
        <p:sp>
          <p:nvSpPr>
            <p:cNvPr id="29" name="TextBox 29"/>
            <p:cNvSpPr txBox="1"/>
            <p:nvPr/>
          </p:nvSpPr>
          <p:spPr>
            <a:xfrm>
              <a:off x="0" y="4941209"/>
              <a:ext cx="4919544" cy="3170132"/>
            </a:xfrm>
            <a:prstGeom prst="rect">
              <a:avLst/>
            </a:prstGeom>
          </p:spPr>
          <p:txBody>
            <a:bodyPr lIns="0" tIns="0" rIns="0" bIns="0" rtlCol="0" anchor="t">
              <a:spAutoFit/>
            </a:bodyPr>
            <a:lstStyle/>
            <a:p>
              <a:pPr algn="ctr">
                <a:lnSpc>
                  <a:spcPts val="3219"/>
                </a:lnSpc>
                <a:spcBef>
                  <a:spcPct val="0"/>
                </a:spcBef>
              </a:pPr>
              <a:r>
                <a:rPr lang="en-US" sz="2299">
                  <a:solidFill>
                    <a:srgbClr val="000000"/>
                  </a:solidFill>
                  <a:latin typeface="Inter"/>
                  <a:ea typeface="Inter"/>
                  <a:cs typeface="Inter"/>
                  <a:sym typeface="Inter"/>
                </a:rPr>
                <a:t>Replaces slow, subjective manual surveys with an objective, continuous, and automated data stream for infrastructure management.</a:t>
              </a:r>
            </a:p>
          </p:txBody>
        </p:sp>
        <p:sp>
          <p:nvSpPr>
            <p:cNvPr id="30" name="TextBox 30"/>
            <p:cNvSpPr txBox="1"/>
            <p:nvPr/>
          </p:nvSpPr>
          <p:spPr>
            <a:xfrm>
              <a:off x="0" y="4234454"/>
              <a:ext cx="4919544" cy="462280"/>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Inter Medium"/>
                  <a:ea typeface="Inter Medium"/>
                  <a:cs typeface="Inter Medium"/>
                  <a:sym typeface="Inter Medium"/>
                </a:rPr>
                <a:t>FOR EFFICIENCY</a:t>
              </a:r>
            </a:p>
          </p:txBody>
        </p:sp>
      </p:grpSp>
      <p:sp>
        <p:nvSpPr>
          <p:cNvPr id="31" name="TextBox 31"/>
          <p:cNvSpPr txBox="1"/>
          <p:nvPr/>
        </p:nvSpPr>
        <p:spPr>
          <a:xfrm>
            <a:off x="327004" y="8530590"/>
            <a:ext cx="17633993" cy="1407796"/>
          </a:xfrm>
          <a:prstGeom prst="rect">
            <a:avLst/>
          </a:prstGeom>
        </p:spPr>
        <p:txBody>
          <a:bodyPr lIns="0" tIns="0" rIns="0" bIns="0" rtlCol="0" anchor="t">
            <a:spAutoFit/>
          </a:bodyPr>
          <a:lstStyle/>
          <a:p>
            <a:pPr algn="ctr">
              <a:lnSpc>
                <a:spcPts val="3779"/>
              </a:lnSpc>
              <a:spcBef>
                <a:spcPct val="0"/>
              </a:spcBef>
            </a:pPr>
            <a:r>
              <a:rPr lang="en-US" sz="2699">
                <a:solidFill>
                  <a:srgbClr val="00BF63"/>
                </a:solidFill>
                <a:latin typeface="Inter"/>
                <a:ea typeface="Inter"/>
                <a:cs typeface="Inter"/>
                <a:sym typeface="Inter"/>
              </a:rPr>
              <a:t>During a flood, AURA effectively gives your car X-ray vision. It uses its memory of the road's condition before the rain to provide real-time alerts for invisible, submerged hazards. You are no longer driving blind; you are navigating with a clear map of the dangers hidden under the water."</a:t>
            </a:r>
          </a:p>
        </p:txBody>
      </p:sp>
      <p:sp>
        <p:nvSpPr>
          <p:cNvPr id="32" name="TextBox 32"/>
          <p:cNvSpPr txBox="1"/>
          <p:nvPr/>
        </p:nvSpPr>
        <p:spPr>
          <a:xfrm>
            <a:off x="8265378" y="477747"/>
            <a:ext cx="1257300" cy="356235"/>
          </a:xfrm>
          <a:prstGeom prst="rect">
            <a:avLst/>
          </a:prstGeom>
        </p:spPr>
        <p:txBody>
          <a:bodyPr lIns="0" tIns="0" rIns="0" bIns="0" rtlCol="0" anchor="t">
            <a:spAutoFit/>
          </a:bodyPr>
          <a:lstStyle/>
          <a:p>
            <a:pPr algn="ctr">
              <a:lnSpc>
                <a:spcPts val="2940"/>
              </a:lnSpc>
              <a:spcBef>
                <a:spcPct val="0"/>
              </a:spcBef>
            </a:pPr>
            <a:r>
              <a:rPr lang="en-US" sz="2100" b="1">
                <a:solidFill>
                  <a:srgbClr val="00BF63"/>
                </a:solidFill>
                <a:latin typeface="Inter Medium"/>
                <a:ea typeface="Inter Medium"/>
                <a:cs typeface="Inter Medium"/>
                <a:sym typeface="Inter Medium"/>
              </a:rPr>
              <a:t>BENEFITS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699</Words>
  <Application>Microsoft Office PowerPoint</Application>
  <PresentationFormat>Custom</PresentationFormat>
  <Paragraphs>63</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Inter</vt:lpstr>
      <vt:lpstr>Calibri</vt:lpstr>
      <vt:lpstr>Arial</vt:lpstr>
      <vt:lpstr>Red Hat Display Bold</vt:lpstr>
      <vt:lpstr>Inter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AURA</dc:title>
  <dc:creator>GAURAV TRIPATHI</dc:creator>
  <cp:lastModifiedBy>GAURAV TRIPATHI</cp:lastModifiedBy>
  <cp:revision>1</cp:revision>
  <dcterms:created xsi:type="dcterms:W3CDTF">2006-08-16T00:00:00Z</dcterms:created>
  <dcterms:modified xsi:type="dcterms:W3CDTF">2025-08-09T06:29:55Z</dcterms:modified>
  <dc:identifier>DAGukgt96Jw</dc:identifier>
</cp:coreProperties>
</file>

<file path=docProps/thumbnail.jpeg>
</file>